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3.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9.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49" r:id="rId4"/>
    <p:sldMasterId id="2147483651" r:id="rId5"/>
    <p:sldMasterId id="2147483747" r:id="rId6"/>
  </p:sldMasterIdLst>
  <p:notesMasterIdLst>
    <p:notesMasterId r:id="rId34"/>
  </p:notesMasterIdLst>
  <p:handoutMasterIdLst>
    <p:handoutMasterId r:id="rId35"/>
  </p:handoutMasterIdLst>
  <p:sldIdLst>
    <p:sldId id="471" r:id="rId7"/>
    <p:sldId id="556" r:id="rId8"/>
    <p:sldId id="557" r:id="rId9"/>
    <p:sldId id="561" r:id="rId10"/>
    <p:sldId id="532" r:id="rId11"/>
    <p:sldId id="555" r:id="rId12"/>
    <p:sldId id="550" r:id="rId13"/>
    <p:sldId id="535" r:id="rId14"/>
    <p:sldId id="536" r:id="rId15"/>
    <p:sldId id="554" r:id="rId16"/>
    <p:sldId id="538" r:id="rId17"/>
    <p:sldId id="539" r:id="rId18"/>
    <p:sldId id="540" r:id="rId19"/>
    <p:sldId id="541" r:id="rId20"/>
    <p:sldId id="562" r:id="rId21"/>
    <p:sldId id="563" r:id="rId22"/>
    <p:sldId id="564" r:id="rId23"/>
    <p:sldId id="565" r:id="rId24"/>
    <p:sldId id="566" r:id="rId25"/>
    <p:sldId id="543" r:id="rId26"/>
    <p:sldId id="544" r:id="rId27"/>
    <p:sldId id="545" r:id="rId28"/>
    <p:sldId id="546" r:id="rId29"/>
    <p:sldId id="547" r:id="rId30"/>
    <p:sldId id="552" r:id="rId31"/>
    <p:sldId id="551" r:id="rId32"/>
    <p:sldId id="567" r:id="rId33"/>
  </p:sldIdLst>
  <p:sldSz cx="10058400" cy="7772400"/>
  <p:notesSz cx="7010400" cy="9296400"/>
  <p:defaultTextStyle>
    <a:defPPr>
      <a:defRPr lang="en-GB"/>
    </a:defPPr>
    <a:lvl1pPr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1pPr>
    <a:lvl2pPr marL="457146"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2pPr>
    <a:lvl3pPr marL="914294"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3pPr>
    <a:lvl4pPr marL="1371440"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4pPr>
    <a:lvl5pPr marL="1828586"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5pPr>
    <a:lvl6pPr marL="2285732" algn="l" defTabSz="457146" rtl="0" eaLnBrk="1" latinLnBrk="0" hangingPunct="1">
      <a:defRPr sz="1100" b="1" kern="1200">
        <a:solidFill>
          <a:schemeClr val="tx1"/>
        </a:solidFill>
        <a:latin typeface="Arial" charset="0"/>
        <a:ea typeface="ＭＳ Ｐゴシック" charset="0"/>
        <a:cs typeface="ＭＳ Ｐゴシック" charset="0"/>
      </a:defRPr>
    </a:lvl6pPr>
    <a:lvl7pPr marL="2742880" algn="l" defTabSz="457146" rtl="0" eaLnBrk="1" latinLnBrk="0" hangingPunct="1">
      <a:defRPr sz="1100" b="1" kern="1200">
        <a:solidFill>
          <a:schemeClr val="tx1"/>
        </a:solidFill>
        <a:latin typeface="Arial" charset="0"/>
        <a:ea typeface="ＭＳ Ｐゴシック" charset="0"/>
        <a:cs typeface="ＭＳ Ｐゴシック" charset="0"/>
      </a:defRPr>
    </a:lvl7pPr>
    <a:lvl8pPr marL="3200026" algn="l" defTabSz="457146" rtl="0" eaLnBrk="1" latinLnBrk="0" hangingPunct="1">
      <a:defRPr sz="1100" b="1" kern="1200">
        <a:solidFill>
          <a:schemeClr val="tx1"/>
        </a:solidFill>
        <a:latin typeface="Arial" charset="0"/>
        <a:ea typeface="ＭＳ Ｐゴシック" charset="0"/>
        <a:cs typeface="ＭＳ Ｐゴシック" charset="0"/>
      </a:defRPr>
    </a:lvl8pPr>
    <a:lvl9pPr marL="3657172" algn="l" defTabSz="457146" rtl="0" eaLnBrk="1" latinLnBrk="0" hangingPunct="1">
      <a:defRPr sz="1100" b="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6B8"/>
    <a:srgbClr val="E8810D"/>
    <a:srgbClr val="50640D"/>
    <a:srgbClr val="6D6E71"/>
    <a:srgbClr val="54301A"/>
    <a:srgbClr val="E2E2E3"/>
    <a:srgbClr val="E7EEF7"/>
    <a:srgbClr val="88ABD5"/>
    <a:srgbClr val="F77B00"/>
    <a:srgbClr val="4E8AB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9" autoAdjust="0"/>
    <p:restoredTop sz="94023" autoAdjust="0"/>
  </p:normalViewPr>
  <p:slideViewPr>
    <p:cSldViewPr snapToGrid="0">
      <p:cViewPr varScale="1">
        <p:scale>
          <a:sx n="54" d="100"/>
          <a:sy n="54" d="100"/>
        </p:scale>
        <p:origin x="-1496" y="-56"/>
      </p:cViewPr>
      <p:guideLst>
        <p:guide orient="horz" pos="327"/>
        <p:guide orient="horz" pos="3691"/>
        <p:guide orient="horz" pos="1106"/>
        <p:guide orient="horz" pos="3456"/>
        <p:guide orient="horz" pos="157"/>
        <p:guide orient="horz" pos="944"/>
        <p:guide orient="horz" pos="2715"/>
        <p:guide pos="3168"/>
        <p:guide pos="286"/>
        <p:guide pos="2506"/>
        <p:guide pos="5276"/>
        <p:guide pos="6048"/>
        <p:guide pos="2613"/>
      </p:guideLst>
    </p:cSldViewPr>
  </p:slideViewPr>
  <p:notesTextViewPr>
    <p:cViewPr>
      <p:scale>
        <a:sx n="100" d="100"/>
        <a:sy n="100" d="100"/>
      </p:scale>
      <p:origin x="0" y="0"/>
    </p:cViewPr>
  </p:notesTextViewPr>
  <p:sorterViewPr>
    <p:cViewPr>
      <p:scale>
        <a:sx n="201" d="100"/>
        <a:sy n="201" d="100"/>
      </p:scale>
      <p:origin x="0" y="2850"/>
    </p:cViewPr>
  </p:sorterViewPr>
  <p:notesViewPr>
    <p:cSldViewPr snapToGrid="0">
      <p:cViewPr>
        <p:scale>
          <a:sx n="90" d="100"/>
          <a:sy n="90" d="100"/>
        </p:scale>
        <p:origin x="-1734" y="21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9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007727975270744E-2"/>
          <c:y val="4.2968496852398938E-2"/>
          <c:w val="0.89026275115919684"/>
          <c:h val="0.7792572018853845"/>
        </c:manualLayout>
      </c:layout>
      <c:lineChart>
        <c:grouping val="standard"/>
        <c:varyColors val="0"/>
        <c:ser>
          <c:idx val="1"/>
          <c:order val="0"/>
          <c:tx>
            <c:strRef>
              <c:f>Sheet1!$B$1</c:f>
              <c:strCache>
                <c:ptCount val="1"/>
                <c:pt idx="0">
                  <c:v>EAFE</c:v>
                </c:pt>
              </c:strCache>
            </c:strRef>
          </c:tx>
          <c:spPr>
            <a:ln w="25400">
              <a:solidFill>
                <a:schemeClr val="accent2"/>
              </a:solidFill>
              <a:prstDash val="solid"/>
            </a:ln>
          </c:spPr>
          <c:marker>
            <c:symbol val="none"/>
          </c:marker>
          <c:cat>
            <c:numRef>
              <c:f>Sheet1!$A$2:$A$479</c:f>
              <c:numCache>
                <c:formatCode>m/d/yy</c:formatCode>
                <c:ptCount val="478"/>
                <c:pt idx="0">
                  <c:v>26662</c:v>
                </c:pt>
                <c:pt idx="1">
                  <c:v>26695</c:v>
                </c:pt>
                <c:pt idx="2">
                  <c:v>26723</c:v>
                </c:pt>
                <c:pt idx="3">
                  <c:v>26753</c:v>
                </c:pt>
                <c:pt idx="4">
                  <c:v>26784</c:v>
                </c:pt>
                <c:pt idx="5">
                  <c:v>26815</c:v>
                </c:pt>
                <c:pt idx="6">
                  <c:v>26844</c:v>
                </c:pt>
                <c:pt idx="7">
                  <c:v>26876</c:v>
                </c:pt>
                <c:pt idx="8">
                  <c:v>26907</c:v>
                </c:pt>
                <c:pt idx="9">
                  <c:v>26935</c:v>
                </c:pt>
                <c:pt idx="10">
                  <c:v>26968</c:v>
                </c:pt>
                <c:pt idx="11">
                  <c:v>26998</c:v>
                </c:pt>
                <c:pt idx="12">
                  <c:v>27029</c:v>
                </c:pt>
                <c:pt idx="13">
                  <c:v>27060</c:v>
                </c:pt>
                <c:pt idx="14">
                  <c:v>27088</c:v>
                </c:pt>
                <c:pt idx="15">
                  <c:v>27117</c:v>
                </c:pt>
                <c:pt idx="16">
                  <c:v>27149</c:v>
                </c:pt>
                <c:pt idx="17">
                  <c:v>27180</c:v>
                </c:pt>
                <c:pt idx="18">
                  <c:v>27208</c:v>
                </c:pt>
                <c:pt idx="19">
                  <c:v>27241</c:v>
                </c:pt>
                <c:pt idx="20">
                  <c:v>27271</c:v>
                </c:pt>
                <c:pt idx="21">
                  <c:v>27302</c:v>
                </c:pt>
                <c:pt idx="22">
                  <c:v>27333</c:v>
                </c:pt>
                <c:pt idx="23">
                  <c:v>27362</c:v>
                </c:pt>
                <c:pt idx="24">
                  <c:v>27394</c:v>
                </c:pt>
                <c:pt idx="25">
                  <c:v>27425</c:v>
                </c:pt>
                <c:pt idx="26">
                  <c:v>27453</c:v>
                </c:pt>
                <c:pt idx="27">
                  <c:v>27484</c:v>
                </c:pt>
                <c:pt idx="28">
                  <c:v>27514</c:v>
                </c:pt>
                <c:pt idx="29">
                  <c:v>27544</c:v>
                </c:pt>
                <c:pt idx="30">
                  <c:v>27575</c:v>
                </c:pt>
                <c:pt idx="31">
                  <c:v>27606</c:v>
                </c:pt>
                <c:pt idx="32">
                  <c:v>27635</c:v>
                </c:pt>
                <c:pt idx="33">
                  <c:v>27667</c:v>
                </c:pt>
                <c:pt idx="34">
                  <c:v>27698</c:v>
                </c:pt>
                <c:pt idx="35">
                  <c:v>27726</c:v>
                </c:pt>
                <c:pt idx="36">
                  <c:v>27759</c:v>
                </c:pt>
                <c:pt idx="37">
                  <c:v>27789</c:v>
                </c:pt>
                <c:pt idx="38">
                  <c:v>27817</c:v>
                </c:pt>
                <c:pt idx="39">
                  <c:v>27850</c:v>
                </c:pt>
                <c:pt idx="40">
                  <c:v>27880</c:v>
                </c:pt>
                <c:pt idx="41">
                  <c:v>27911</c:v>
                </c:pt>
                <c:pt idx="42">
                  <c:v>27941</c:v>
                </c:pt>
                <c:pt idx="43">
                  <c:v>27971</c:v>
                </c:pt>
                <c:pt idx="44">
                  <c:v>28003</c:v>
                </c:pt>
                <c:pt idx="45">
                  <c:v>28033</c:v>
                </c:pt>
                <c:pt idx="46">
                  <c:v>28062</c:v>
                </c:pt>
                <c:pt idx="47">
                  <c:v>28094</c:v>
                </c:pt>
                <c:pt idx="48">
                  <c:v>28125</c:v>
                </c:pt>
                <c:pt idx="49">
                  <c:v>28156</c:v>
                </c:pt>
                <c:pt idx="50">
                  <c:v>28184</c:v>
                </c:pt>
                <c:pt idx="51">
                  <c:v>28215</c:v>
                </c:pt>
                <c:pt idx="52">
                  <c:v>28244</c:v>
                </c:pt>
                <c:pt idx="53">
                  <c:v>28276</c:v>
                </c:pt>
                <c:pt idx="54">
                  <c:v>28306</c:v>
                </c:pt>
                <c:pt idx="55">
                  <c:v>28335</c:v>
                </c:pt>
                <c:pt idx="56">
                  <c:v>28368</c:v>
                </c:pt>
                <c:pt idx="57">
                  <c:v>28398</c:v>
                </c:pt>
                <c:pt idx="58">
                  <c:v>28429</c:v>
                </c:pt>
                <c:pt idx="59">
                  <c:v>28459</c:v>
                </c:pt>
                <c:pt idx="60">
                  <c:v>28489</c:v>
                </c:pt>
                <c:pt idx="61">
                  <c:v>28521</c:v>
                </c:pt>
                <c:pt idx="62">
                  <c:v>28549</c:v>
                </c:pt>
                <c:pt idx="63">
                  <c:v>28580</c:v>
                </c:pt>
                <c:pt idx="64">
                  <c:v>28608</c:v>
                </c:pt>
                <c:pt idx="65">
                  <c:v>28641</c:v>
                </c:pt>
                <c:pt idx="66">
                  <c:v>28671</c:v>
                </c:pt>
                <c:pt idx="67">
                  <c:v>28702</c:v>
                </c:pt>
                <c:pt idx="68">
                  <c:v>28733</c:v>
                </c:pt>
                <c:pt idx="69">
                  <c:v>28762</c:v>
                </c:pt>
                <c:pt idx="70">
                  <c:v>28794</c:v>
                </c:pt>
                <c:pt idx="71">
                  <c:v>28824</c:v>
                </c:pt>
                <c:pt idx="72">
                  <c:v>28853</c:v>
                </c:pt>
                <c:pt idx="73">
                  <c:v>28886</c:v>
                </c:pt>
                <c:pt idx="74">
                  <c:v>28914</c:v>
                </c:pt>
                <c:pt idx="75">
                  <c:v>28944</c:v>
                </c:pt>
                <c:pt idx="76">
                  <c:v>28975</c:v>
                </c:pt>
                <c:pt idx="77">
                  <c:v>29006</c:v>
                </c:pt>
                <c:pt idx="78">
                  <c:v>29035</c:v>
                </c:pt>
                <c:pt idx="79">
                  <c:v>29067</c:v>
                </c:pt>
                <c:pt idx="80">
                  <c:v>29098</c:v>
                </c:pt>
                <c:pt idx="81">
                  <c:v>29126</c:v>
                </c:pt>
                <c:pt idx="82">
                  <c:v>29159</c:v>
                </c:pt>
                <c:pt idx="83">
                  <c:v>29189</c:v>
                </c:pt>
                <c:pt idx="84">
                  <c:v>29220</c:v>
                </c:pt>
                <c:pt idx="85">
                  <c:v>29251</c:v>
                </c:pt>
                <c:pt idx="86">
                  <c:v>29280</c:v>
                </c:pt>
                <c:pt idx="87">
                  <c:v>29311</c:v>
                </c:pt>
                <c:pt idx="88">
                  <c:v>29341</c:v>
                </c:pt>
                <c:pt idx="89">
                  <c:v>29371</c:v>
                </c:pt>
                <c:pt idx="90">
                  <c:v>29402</c:v>
                </c:pt>
                <c:pt idx="91">
                  <c:v>29433</c:v>
                </c:pt>
                <c:pt idx="92">
                  <c:v>29462</c:v>
                </c:pt>
                <c:pt idx="93">
                  <c:v>29494</c:v>
                </c:pt>
                <c:pt idx="94">
                  <c:v>29525</c:v>
                </c:pt>
                <c:pt idx="95">
                  <c:v>29553</c:v>
                </c:pt>
                <c:pt idx="96">
                  <c:v>29586</c:v>
                </c:pt>
                <c:pt idx="97">
                  <c:v>29616</c:v>
                </c:pt>
                <c:pt idx="98">
                  <c:v>29644</c:v>
                </c:pt>
                <c:pt idx="99">
                  <c:v>29676</c:v>
                </c:pt>
                <c:pt idx="100">
                  <c:v>29706</c:v>
                </c:pt>
                <c:pt idx="101">
                  <c:v>29735</c:v>
                </c:pt>
                <c:pt idx="102">
                  <c:v>29767</c:v>
                </c:pt>
                <c:pt idx="103">
                  <c:v>29798</c:v>
                </c:pt>
                <c:pt idx="104">
                  <c:v>29829</c:v>
                </c:pt>
                <c:pt idx="105">
                  <c:v>29859</c:v>
                </c:pt>
                <c:pt idx="106">
                  <c:v>29889</c:v>
                </c:pt>
                <c:pt idx="107">
                  <c:v>29920</c:v>
                </c:pt>
                <c:pt idx="108">
                  <c:v>29951</c:v>
                </c:pt>
                <c:pt idx="109">
                  <c:v>29980</c:v>
                </c:pt>
                <c:pt idx="110">
                  <c:v>30008</c:v>
                </c:pt>
                <c:pt idx="111">
                  <c:v>30041</c:v>
                </c:pt>
                <c:pt idx="112">
                  <c:v>30071</c:v>
                </c:pt>
                <c:pt idx="113">
                  <c:v>30102</c:v>
                </c:pt>
                <c:pt idx="114">
                  <c:v>30132</c:v>
                </c:pt>
                <c:pt idx="115">
                  <c:v>30162</c:v>
                </c:pt>
                <c:pt idx="116">
                  <c:v>30194</c:v>
                </c:pt>
                <c:pt idx="117">
                  <c:v>30224</c:v>
                </c:pt>
                <c:pt idx="118">
                  <c:v>30253</c:v>
                </c:pt>
                <c:pt idx="119">
                  <c:v>30285</c:v>
                </c:pt>
                <c:pt idx="120">
                  <c:v>30316</c:v>
                </c:pt>
                <c:pt idx="121">
                  <c:v>30347</c:v>
                </c:pt>
                <c:pt idx="122">
                  <c:v>30375</c:v>
                </c:pt>
                <c:pt idx="123">
                  <c:v>30406</c:v>
                </c:pt>
                <c:pt idx="124">
                  <c:v>30435</c:v>
                </c:pt>
                <c:pt idx="125">
                  <c:v>30467</c:v>
                </c:pt>
                <c:pt idx="126">
                  <c:v>30497</c:v>
                </c:pt>
                <c:pt idx="127">
                  <c:v>30526</c:v>
                </c:pt>
                <c:pt idx="128">
                  <c:v>30559</c:v>
                </c:pt>
                <c:pt idx="129">
                  <c:v>30589</c:v>
                </c:pt>
                <c:pt idx="130">
                  <c:v>30620</c:v>
                </c:pt>
                <c:pt idx="131">
                  <c:v>30650</c:v>
                </c:pt>
                <c:pt idx="132">
                  <c:v>30680</c:v>
                </c:pt>
                <c:pt idx="133">
                  <c:v>30712</c:v>
                </c:pt>
                <c:pt idx="134">
                  <c:v>30741</c:v>
                </c:pt>
                <c:pt idx="135">
                  <c:v>30771</c:v>
                </c:pt>
                <c:pt idx="136">
                  <c:v>30802</c:v>
                </c:pt>
                <c:pt idx="137">
                  <c:v>30833</c:v>
                </c:pt>
                <c:pt idx="138">
                  <c:v>30862</c:v>
                </c:pt>
                <c:pt idx="139">
                  <c:v>30894</c:v>
                </c:pt>
                <c:pt idx="140">
                  <c:v>30925</c:v>
                </c:pt>
                <c:pt idx="141">
                  <c:v>30953</c:v>
                </c:pt>
                <c:pt idx="142">
                  <c:v>30986</c:v>
                </c:pt>
                <c:pt idx="143">
                  <c:v>31016</c:v>
                </c:pt>
                <c:pt idx="144">
                  <c:v>31047</c:v>
                </c:pt>
                <c:pt idx="145">
                  <c:v>31078</c:v>
                </c:pt>
                <c:pt idx="146">
                  <c:v>31106</c:v>
                </c:pt>
                <c:pt idx="147">
                  <c:v>31135</c:v>
                </c:pt>
                <c:pt idx="148">
                  <c:v>31167</c:v>
                </c:pt>
                <c:pt idx="149">
                  <c:v>31198</c:v>
                </c:pt>
                <c:pt idx="150">
                  <c:v>31226</c:v>
                </c:pt>
                <c:pt idx="151">
                  <c:v>31259</c:v>
                </c:pt>
                <c:pt idx="152">
                  <c:v>31289</c:v>
                </c:pt>
                <c:pt idx="153">
                  <c:v>31320</c:v>
                </c:pt>
                <c:pt idx="154">
                  <c:v>31351</c:v>
                </c:pt>
                <c:pt idx="155">
                  <c:v>31380</c:v>
                </c:pt>
                <c:pt idx="156">
                  <c:v>31412</c:v>
                </c:pt>
                <c:pt idx="157">
                  <c:v>31443</c:v>
                </c:pt>
                <c:pt idx="158">
                  <c:v>31471</c:v>
                </c:pt>
                <c:pt idx="159">
                  <c:v>31502</c:v>
                </c:pt>
                <c:pt idx="160">
                  <c:v>31532</c:v>
                </c:pt>
                <c:pt idx="161">
                  <c:v>31562</c:v>
                </c:pt>
                <c:pt idx="162">
                  <c:v>31593</c:v>
                </c:pt>
                <c:pt idx="163">
                  <c:v>31624</c:v>
                </c:pt>
                <c:pt idx="164">
                  <c:v>31653</c:v>
                </c:pt>
                <c:pt idx="165">
                  <c:v>31685</c:v>
                </c:pt>
                <c:pt idx="166">
                  <c:v>31716</c:v>
                </c:pt>
                <c:pt idx="167">
                  <c:v>31744</c:v>
                </c:pt>
                <c:pt idx="168">
                  <c:v>31777</c:v>
                </c:pt>
                <c:pt idx="169">
                  <c:v>31807</c:v>
                </c:pt>
                <c:pt idx="170">
                  <c:v>31835</c:v>
                </c:pt>
                <c:pt idx="171">
                  <c:v>31867</c:v>
                </c:pt>
                <c:pt idx="172">
                  <c:v>31897</c:v>
                </c:pt>
                <c:pt idx="173">
                  <c:v>31926</c:v>
                </c:pt>
                <c:pt idx="174">
                  <c:v>31958</c:v>
                </c:pt>
                <c:pt idx="175">
                  <c:v>31989</c:v>
                </c:pt>
                <c:pt idx="176">
                  <c:v>32020</c:v>
                </c:pt>
                <c:pt idx="177">
                  <c:v>32050</c:v>
                </c:pt>
                <c:pt idx="178">
                  <c:v>32080</c:v>
                </c:pt>
                <c:pt idx="179">
                  <c:v>32111</c:v>
                </c:pt>
                <c:pt idx="180">
                  <c:v>32142</c:v>
                </c:pt>
                <c:pt idx="181">
                  <c:v>32171</c:v>
                </c:pt>
                <c:pt idx="182">
                  <c:v>32202</c:v>
                </c:pt>
                <c:pt idx="183">
                  <c:v>32233</c:v>
                </c:pt>
                <c:pt idx="184">
                  <c:v>32262</c:v>
                </c:pt>
                <c:pt idx="185">
                  <c:v>32294</c:v>
                </c:pt>
                <c:pt idx="186">
                  <c:v>32324</c:v>
                </c:pt>
                <c:pt idx="187">
                  <c:v>32353</c:v>
                </c:pt>
                <c:pt idx="188">
                  <c:v>32386</c:v>
                </c:pt>
                <c:pt idx="189">
                  <c:v>32416</c:v>
                </c:pt>
                <c:pt idx="190">
                  <c:v>32447</c:v>
                </c:pt>
                <c:pt idx="191">
                  <c:v>32477</c:v>
                </c:pt>
                <c:pt idx="192">
                  <c:v>32507</c:v>
                </c:pt>
                <c:pt idx="193">
                  <c:v>32539</c:v>
                </c:pt>
                <c:pt idx="194">
                  <c:v>32567</c:v>
                </c:pt>
                <c:pt idx="195">
                  <c:v>32598</c:v>
                </c:pt>
                <c:pt idx="196">
                  <c:v>32626</c:v>
                </c:pt>
                <c:pt idx="197">
                  <c:v>32659</c:v>
                </c:pt>
                <c:pt idx="198">
                  <c:v>32689</c:v>
                </c:pt>
                <c:pt idx="199">
                  <c:v>32720</c:v>
                </c:pt>
                <c:pt idx="200">
                  <c:v>32751</c:v>
                </c:pt>
                <c:pt idx="201">
                  <c:v>32780</c:v>
                </c:pt>
                <c:pt idx="202">
                  <c:v>32812</c:v>
                </c:pt>
                <c:pt idx="203">
                  <c:v>32842</c:v>
                </c:pt>
                <c:pt idx="204">
                  <c:v>32871</c:v>
                </c:pt>
                <c:pt idx="205">
                  <c:v>32904</c:v>
                </c:pt>
                <c:pt idx="206">
                  <c:v>32932</c:v>
                </c:pt>
                <c:pt idx="207">
                  <c:v>32962</c:v>
                </c:pt>
                <c:pt idx="208">
                  <c:v>32993</c:v>
                </c:pt>
                <c:pt idx="209">
                  <c:v>33024</c:v>
                </c:pt>
                <c:pt idx="210">
                  <c:v>33053</c:v>
                </c:pt>
                <c:pt idx="211">
                  <c:v>33085</c:v>
                </c:pt>
                <c:pt idx="212">
                  <c:v>33116</c:v>
                </c:pt>
                <c:pt idx="213">
                  <c:v>33144</c:v>
                </c:pt>
                <c:pt idx="214">
                  <c:v>33177</c:v>
                </c:pt>
                <c:pt idx="215">
                  <c:v>33207</c:v>
                </c:pt>
                <c:pt idx="216">
                  <c:v>33238</c:v>
                </c:pt>
                <c:pt idx="217">
                  <c:v>33269</c:v>
                </c:pt>
                <c:pt idx="218">
                  <c:v>33297</c:v>
                </c:pt>
                <c:pt idx="219">
                  <c:v>33326</c:v>
                </c:pt>
                <c:pt idx="220">
                  <c:v>33358</c:v>
                </c:pt>
                <c:pt idx="221">
                  <c:v>33389</c:v>
                </c:pt>
                <c:pt idx="222">
                  <c:v>33417</c:v>
                </c:pt>
                <c:pt idx="223">
                  <c:v>33450</c:v>
                </c:pt>
                <c:pt idx="224">
                  <c:v>33480</c:v>
                </c:pt>
                <c:pt idx="225">
                  <c:v>33511</c:v>
                </c:pt>
                <c:pt idx="226">
                  <c:v>33542</c:v>
                </c:pt>
                <c:pt idx="227">
                  <c:v>33571</c:v>
                </c:pt>
                <c:pt idx="228">
                  <c:v>33603</c:v>
                </c:pt>
                <c:pt idx="229">
                  <c:v>33634</c:v>
                </c:pt>
                <c:pt idx="230">
                  <c:v>33662</c:v>
                </c:pt>
                <c:pt idx="231">
                  <c:v>33694</c:v>
                </c:pt>
                <c:pt idx="232">
                  <c:v>33724</c:v>
                </c:pt>
                <c:pt idx="233">
                  <c:v>33753</c:v>
                </c:pt>
                <c:pt idx="234">
                  <c:v>33785</c:v>
                </c:pt>
                <c:pt idx="235">
                  <c:v>33816</c:v>
                </c:pt>
                <c:pt idx="236">
                  <c:v>33847</c:v>
                </c:pt>
                <c:pt idx="237">
                  <c:v>33877</c:v>
                </c:pt>
                <c:pt idx="238">
                  <c:v>33907</c:v>
                </c:pt>
                <c:pt idx="239">
                  <c:v>33938</c:v>
                </c:pt>
                <c:pt idx="240">
                  <c:v>33969</c:v>
                </c:pt>
                <c:pt idx="241">
                  <c:v>33998</c:v>
                </c:pt>
                <c:pt idx="242">
                  <c:v>34026</c:v>
                </c:pt>
                <c:pt idx="243">
                  <c:v>34059</c:v>
                </c:pt>
                <c:pt idx="244">
                  <c:v>34089</c:v>
                </c:pt>
                <c:pt idx="245">
                  <c:v>34120</c:v>
                </c:pt>
                <c:pt idx="246">
                  <c:v>34150</c:v>
                </c:pt>
                <c:pt idx="247">
                  <c:v>34180</c:v>
                </c:pt>
                <c:pt idx="248">
                  <c:v>34212</c:v>
                </c:pt>
                <c:pt idx="249">
                  <c:v>34242</c:v>
                </c:pt>
                <c:pt idx="250">
                  <c:v>34271</c:v>
                </c:pt>
                <c:pt idx="251">
                  <c:v>34303</c:v>
                </c:pt>
                <c:pt idx="252">
                  <c:v>34334</c:v>
                </c:pt>
                <c:pt idx="253">
                  <c:v>34365</c:v>
                </c:pt>
                <c:pt idx="254">
                  <c:v>34393</c:v>
                </c:pt>
                <c:pt idx="255">
                  <c:v>34424</c:v>
                </c:pt>
                <c:pt idx="256">
                  <c:v>34453</c:v>
                </c:pt>
                <c:pt idx="257">
                  <c:v>34485</c:v>
                </c:pt>
                <c:pt idx="258">
                  <c:v>34515</c:v>
                </c:pt>
                <c:pt idx="259">
                  <c:v>34544</c:v>
                </c:pt>
                <c:pt idx="260">
                  <c:v>34577</c:v>
                </c:pt>
                <c:pt idx="261">
                  <c:v>34607</c:v>
                </c:pt>
                <c:pt idx="262">
                  <c:v>34638</c:v>
                </c:pt>
                <c:pt idx="263">
                  <c:v>34668</c:v>
                </c:pt>
                <c:pt idx="264">
                  <c:v>34698</c:v>
                </c:pt>
                <c:pt idx="265">
                  <c:v>34730</c:v>
                </c:pt>
                <c:pt idx="266">
                  <c:v>34758</c:v>
                </c:pt>
                <c:pt idx="267">
                  <c:v>34789</c:v>
                </c:pt>
                <c:pt idx="268">
                  <c:v>34817</c:v>
                </c:pt>
                <c:pt idx="269">
                  <c:v>34850</c:v>
                </c:pt>
                <c:pt idx="270">
                  <c:v>34880</c:v>
                </c:pt>
                <c:pt idx="271">
                  <c:v>34911</c:v>
                </c:pt>
                <c:pt idx="272">
                  <c:v>34942</c:v>
                </c:pt>
                <c:pt idx="273">
                  <c:v>34971</c:v>
                </c:pt>
                <c:pt idx="274">
                  <c:v>35003</c:v>
                </c:pt>
                <c:pt idx="275">
                  <c:v>35033</c:v>
                </c:pt>
                <c:pt idx="276">
                  <c:v>35062</c:v>
                </c:pt>
                <c:pt idx="277">
                  <c:v>35095</c:v>
                </c:pt>
                <c:pt idx="278">
                  <c:v>35124</c:v>
                </c:pt>
                <c:pt idx="279">
                  <c:v>35153</c:v>
                </c:pt>
                <c:pt idx="280">
                  <c:v>35185</c:v>
                </c:pt>
                <c:pt idx="281">
                  <c:v>35216</c:v>
                </c:pt>
                <c:pt idx="282">
                  <c:v>35244</c:v>
                </c:pt>
                <c:pt idx="283">
                  <c:v>35277</c:v>
                </c:pt>
                <c:pt idx="284">
                  <c:v>35307</c:v>
                </c:pt>
                <c:pt idx="285">
                  <c:v>35338</c:v>
                </c:pt>
                <c:pt idx="286">
                  <c:v>35369</c:v>
                </c:pt>
                <c:pt idx="287">
                  <c:v>35398</c:v>
                </c:pt>
                <c:pt idx="288">
                  <c:v>35430</c:v>
                </c:pt>
                <c:pt idx="289">
                  <c:v>35461</c:v>
                </c:pt>
                <c:pt idx="290">
                  <c:v>35489</c:v>
                </c:pt>
                <c:pt idx="291">
                  <c:v>35520</c:v>
                </c:pt>
                <c:pt idx="292">
                  <c:v>35550</c:v>
                </c:pt>
                <c:pt idx="293">
                  <c:v>35580</c:v>
                </c:pt>
                <c:pt idx="294">
                  <c:v>35611</c:v>
                </c:pt>
                <c:pt idx="295">
                  <c:v>35642</c:v>
                </c:pt>
                <c:pt idx="296">
                  <c:v>35671</c:v>
                </c:pt>
                <c:pt idx="297">
                  <c:v>35703</c:v>
                </c:pt>
                <c:pt idx="298">
                  <c:v>35734</c:v>
                </c:pt>
                <c:pt idx="299">
                  <c:v>35762</c:v>
                </c:pt>
                <c:pt idx="300">
                  <c:v>35795</c:v>
                </c:pt>
                <c:pt idx="301">
                  <c:v>35825</c:v>
                </c:pt>
                <c:pt idx="302">
                  <c:v>35853</c:v>
                </c:pt>
                <c:pt idx="303">
                  <c:v>35885</c:v>
                </c:pt>
                <c:pt idx="304">
                  <c:v>35915</c:v>
                </c:pt>
                <c:pt idx="305">
                  <c:v>35944</c:v>
                </c:pt>
                <c:pt idx="306">
                  <c:v>35976</c:v>
                </c:pt>
                <c:pt idx="307">
                  <c:v>36007</c:v>
                </c:pt>
                <c:pt idx="308">
                  <c:v>36038</c:v>
                </c:pt>
                <c:pt idx="309">
                  <c:v>36068</c:v>
                </c:pt>
                <c:pt idx="310">
                  <c:v>36098</c:v>
                </c:pt>
                <c:pt idx="311">
                  <c:v>36129</c:v>
                </c:pt>
                <c:pt idx="312">
                  <c:v>36160</c:v>
                </c:pt>
                <c:pt idx="313">
                  <c:v>36189</c:v>
                </c:pt>
                <c:pt idx="314">
                  <c:v>36217</c:v>
                </c:pt>
                <c:pt idx="315">
                  <c:v>36250</c:v>
                </c:pt>
                <c:pt idx="316">
                  <c:v>36280</c:v>
                </c:pt>
                <c:pt idx="317">
                  <c:v>36311</c:v>
                </c:pt>
                <c:pt idx="318">
                  <c:v>36341</c:v>
                </c:pt>
                <c:pt idx="319">
                  <c:v>36371</c:v>
                </c:pt>
                <c:pt idx="320">
                  <c:v>36403</c:v>
                </c:pt>
                <c:pt idx="321">
                  <c:v>36433</c:v>
                </c:pt>
                <c:pt idx="322">
                  <c:v>36462</c:v>
                </c:pt>
                <c:pt idx="323">
                  <c:v>36494</c:v>
                </c:pt>
                <c:pt idx="324">
                  <c:v>36525</c:v>
                </c:pt>
                <c:pt idx="325">
                  <c:v>36556</c:v>
                </c:pt>
                <c:pt idx="326">
                  <c:v>36585</c:v>
                </c:pt>
                <c:pt idx="327">
                  <c:v>36616</c:v>
                </c:pt>
                <c:pt idx="328">
                  <c:v>36644</c:v>
                </c:pt>
                <c:pt idx="329">
                  <c:v>36677</c:v>
                </c:pt>
                <c:pt idx="330">
                  <c:v>36707</c:v>
                </c:pt>
                <c:pt idx="331">
                  <c:v>36738</c:v>
                </c:pt>
                <c:pt idx="332">
                  <c:v>36769</c:v>
                </c:pt>
                <c:pt idx="333">
                  <c:v>36798</c:v>
                </c:pt>
                <c:pt idx="334">
                  <c:v>36830</c:v>
                </c:pt>
                <c:pt idx="335">
                  <c:v>36860</c:v>
                </c:pt>
                <c:pt idx="336">
                  <c:v>36889</c:v>
                </c:pt>
                <c:pt idx="337">
                  <c:v>36922</c:v>
                </c:pt>
                <c:pt idx="338">
                  <c:v>36950</c:v>
                </c:pt>
                <c:pt idx="339">
                  <c:v>36980</c:v>
                </c:pt>
                <c:pt idx="340">
                  <c:v>37011</c:v>
                </c:pt>
                <c:pt idx="341">
                  <c:v>37042</c:v>
                </c:pt>
                <c:pt idx="342">
                  <c:v>37071</c:v>
                </c:pt>
                <c:pt idx="343">
                  <c:v>37103</c:v>
                </c:pt>
                <c:pt idx="344">
                  <c:v>37134</c:v>
                </c:pt>
                <c:pt idx="345">
                  <c:v>37162</c:v>
                </c:pt>
                <c:pt idx="346">
                  <c:v>37195</c:v>
                </c:pt>
                <c:pt idx="347">
                  <c:v>37225</c:v>
                </c:pt>
                <c:pt idx="348">
                  <c:v>37256</c:v>
                </c:pt>
                <c:pt idx="349">
                  <c:v>37287</c:v>
                </c:pt>
                <c:pt idx="350">
                  <c:v>37315</c:v>
                </c:pt>
                <c:pt idx="351">
                  <c:v>37344</c:v>
                </c:pt>
                <c:pt idx="352">
                  <c:v>37376</c:v>
                </c:pt>
                <c:pt idx="353">
                  <c:v>37407</c:v>
                </c:pt>
                <c:pt idx="354">
                  <c:v>37435</c:v>
                </c:pt>
                <c:pt idx="355">
                  <c:v>37468</c:v>
                </c:pt>
                <c:pt idx="356">
                  <c:v>37498</c:v>
                </c:pt>
                <c:pt idx="357">
                  <c:v>37529</c:v>
                </c:pt>
                <c:pt idx="358">
                  <c:v>37560</c:v>
                </c:pt>
                <c:pt idx="359">
                  <c:v>37589</c:v>
                </c:pt>
                <c:pt idx="360">
                  <c:v>37621</c:v>
                </c:pt>
                <c:pt idx="361">
                  <c:v>37652</c:v>
                </c:pt>
                <c:pt idx="362">
                  <c:v>37680</c:v>
                </c:pt>
                <c:pt idx="363">
                  <c:v>37711</c:v>
                </c:pt>
                <c:pt idx="364">
                  <c:v>37741</c:v>
                </c:pt>
                <c:pt idx="365">
                  <c:v>37771</c:v>
                </c:pt>
                <c:pt idx="366">
                  <c:v>37802</c:v>
                </c:pt>
                <c:pt idx="367">
                  <c:v>37833</c:v>
                </c:pt>
                <c:pt idx="368">
                  <c:v>37862</c:v>
                </c:pt>
                <c:pt idx="369">
                  <c:v>37894</c:v>
                </c:pt>
                <c:pt idx="370">
                  <c:v>37925</c:v>
                </c:pt>
                <c:pt idx="371">
                  <c:v>37953</c:v>
                </c:pt>
                <c:pt idx="372">
                  <c:v>37986</c:v>
                </c:pt>
                <c:pt idx="373">
                  <c:v>38016</c:v>
                </c:pt>
                <c:pt idx="374">
                  <c:v>38044</c:v>
                </c:pt>
                <c:pt idx="375">
                  <c:v>38077</c:v>
                </c:pt>
                <c:pt idx="376">
                  <c:v>38107</c:v>
                </c:pt>
                <c:pt idx="377">
                  <c:v>38138</c:v>
                </c:pt>
                <c:pt idx="378">
                  <c:v>38168</c:v>
                </c:pt>
                <c:pt idx="379">
                  <c:v>38198</c:v>
                </c:pt>
                <c:pt idx="380">
                  <c:v>38230</c:v>
                </c:pt>
                <c:pt idx="381">
                  <c:v>38260</c:v>
                </c:pt>
                <c:pt idx="382">
                  <c:v>38289</c:v>
                </c:pt>
                <c:pt idx="383">
                  <c:v>38321</c:v>
                </c:pt>
                <c:pt idx="384">
                  <c:v>38352</c:v>
                </c:pt>
                <c:pt idx="385">
                  <c:v>38383</c:v>
                </c:pt>
                <c:pt idx="386">
                  <c:v>38411</c:v>
                </c:pt>
                <c:pt idx="387">
                  <c:v>38442</c:v>
                </c:pt>
                <c:pt idx="388">
                  <c:v>38471</c:v>
                </c:pt>
                <c:pt idx="389">
                  <c:v>38503</c:v>
                </c:pt>
                <c:pt idx="390">
                  <c:v>38533</c:v>
                </c:pt>
                <c:pt idx="391">
                  <c:v>38562</c:v>
                </c:pt>
                <c:pt idx="392">
                  <c:v>38595</c:v>
                </c:pt>
                <c:pt idx="393">
                  <c:v>38625</c:v>
                </c:pt>
                <c:pt idx="394">
                  <c:v>38656</c:v>
                </c:pt>
                <c:pt idx="395">
                  <c:v>38686</c:v>
                </c:pt>
                <c:pt idx="396">
                  <c:v>38716</c:v>
                </c:pt>
                <c:pt idx="397">
                  <c:v>38748</c:v>
                </c:pt>
                <c:pt idx="398">
                  <c:v>38776</c:v>
                </c:pt>
                <c:pt idx="399">
                  <c:v>38807</c:v>
                </c:pt>
                <c:pt idx="400">
                  <c:v>38835</c:v>
                </c:pt>
                <c:pt idx="401">
                  <c:v>38868</c:v>
                </c:pt>
                <c:pt idx="402">
                  <c:v>38898</c:v>
                </c:pt>
                <c:pt idx="403">
                  <c:v>38929</c:v>
                </c:pt>
                <c:pt idx="404">
                  <c:v>38960</c:v>
                </c:pt>
                <c:pt idx="405">
                  <c:v>38989</c:v>
                </c:pt>
                <c:pt idx="406">
                  <c:v>39021</c:v>
                </c:pt>
                <c:pt idx="407">
                  <c:v>39051</c:v>
                </c:pt>
                <c:pt idx="408">
                  <c:v>39080</c:v>
                </c:pt>
                <c:pt idx="409">
                  <c:v>39113</c:v>
                </c:pt>
                <c:pt idx="410">
                  <c:v>39141</c:v>
                </c:pt>
                <c:pt idx="411">
                  <c:v>39171</c:v>
                </c:pt>
                <c:pt idx="412">
                  <c:v>39202</c:v>
                </c:pt>
                <c:pt idx="413">
                  <c:v>39233</c:v>
                </c:pt>
                <c:pt idx="414">
                  <c:v>39262</c:v>
                </c:pt>
                <c:pt idx="415">
                  <c:v>39294</c:v>
                </c:pt>
                <c:pt idx="416">
                  <c:v>39325</c:v>
                </c:pt>
                <c:pt idx="417">
                  <c:v>39355</c:v>
                </c:pt>
                <c:pt idx="418">
                  <c:v>39386</c:v>
                </c:pt>
                <c:pt idx="419">
                  <c:v>39416</c:v>
                </c:pt>
                <c:pt idx="420">
                  <c:v>39447</c:v>
                </c:pt>
                <c:pt idx="421">
                  <c:v>39478</c:v>
                </c:pt>
                <c:pt idx="422">
                  <c:v>39507</c:v>
                </c:pt>
                <c:pt idx="423">
                  <c:v>39538</c:v>
                </c:pt>
                <c:pt idx="424">
                  <c:v>39568</c:v>
                </c:pt>
                <c:pt idx="425">
                  <c:v>39599</c:v>
                </c:pt>
                <c:pt idx="426">
                  <c:v>39629</c:v>
                </c:pt>
                <c:pt idx="427">
                  <c:v>39660</c:v>
                </c:pt>
                <c:pt idx="428">
                  <c:v>39691</c:v>
                </c:pt>
                <c:pt idx="429">
                  <c:v>39721</c:v>
                </c:pt>
                <c:pt idx="430">
                  <c:v>39752</c:v>
                </c:pt>
                <c:pt idx="431">
                  <c:v>39782</c:v>
                </c:pt>
                <c:pt idx="432">
                  <c:v>39813</c:v>
                </c:pt>
                <c:pt idx="433">
                  <c:v>39814</c:v>
                </c:pt>
                <c:pt idx="434">
                  <c:v>39845</c:v>
                </c:pt>
                <c:pt idx="435">
                  <c:v>39873</c:v>
                </c:pt>
                <c:pt idx="436">
                  <c:v>39904</c:v>
                </c:pt>
                <c:pt idx="437">
                  <c:v>39934</c:v>
                </c:pt>
                <c:pt idx="438">
                  <c:v>39965</c:v>
                </c:pt>
                <c:pt idx="439">
                  <c:v>39995</c:v>
                </c:pt>
                <c:pt idx="440">
                  <c:v>40026</c:v>
                </c:pt>
                <c:pt idx="441">
                  <c:v>40057</c:v>
                </c:pt>
                <c:pt idx="442">
                  <c:v>40087</c:v>
                </c:pt>
                <c:pt idx="443">
                  <c:v>40118</c:v>
                </c:pt>
                <c:pt idx="444">
                  <c:v>40148</c:v>
                </c:pt>
                <c:pt idx="445">
                  <c:v>40179</c:v>
                </c:pt>
                <c:pt idx="446">
                  <c:v>40210</c:v>
                </c:pt>
                <c:pt idx="447">
                  <c:v>40238</c:v>
                </c:pt>
                <c:pt idx="448">
                  <c:v>40269</c:v>
                </c:pt>
                <c:pt idx="449">
                  <c:v>40299</c:v>
                </c:pt>
                <c:pt idx="450">
                  <c:v>40330</c:v>
                </c:pt>
                <c:pt idx="451">
                  <c:v>40360</c:v>
                </c:pt>
                <c:pt idx="452">
                  <c:v>40391</c:v>
                </c:pt>
                <c:pt idx="453">
                  <c:v>40422</c:v>
                </c:pt>
                <c:pt idx="454">
                  <c:v>40452</c:v>
                </c:pt>
                <c:pt idx="455">
                  <c:v>40483</c:v>
                </c:pt>
                <c:pt idx="456">
                  <c:v>40513</c:v>
                </c:pt>
                <c:pt idx="457">
                  <c:v>40544</c:v>
                </c:pt>
                <c:pt idx="458">
                  <c:v>40575</c:v>
                </c:pt>
                <c:pt idx="459">
                  <c:v>40603</c:v>
                </c:pt>
                <c:pt idx="460">
                  <c:v>40634</c:v>
                </c:pt>
                <c:pt idx="461">
                  <c:v>40664</c:v>
                </c:pt>
                <c:pt idx="462">
                  <c:v>40695</c:v>
                </c:pt>
                <c:pt idx="463">
                  <c:v>40725</c:v>
                </c:pt>
                <c:pt idx="464">
                  <c:v>40756</c:v>
                </c:pt>
                <c:pt idx="465">
                  <c:v>40787</c:v>
                </c:pt>
                <c:pt idx="466">
                  <c:v>40817</c:v>
                </c:pt>
                <c:pt idx="467">
                  <c:v>40848</c:v>
                </c:pt>
                <c:pt idx="468">
                  <c:v>40878</c:v>
                </c:pt>
                <c:pt idx="469">
                  <c:v>40909</c:v>
                </c:pt>
                <c:pt idx="470">
                  <c:v>40940</c:v>
                </c:pt>
                <c:pt idx="471">
                  <c:v>40969</c:v>
                </c:pt>
                <c:pt idx="472">
                  <c:v>41000</c:v>
                </c:pt>
                <c:pt idx="473">
                  <c:v>41030</c:v>
                </c:pt>
                <c:pt idx="474">
                  <c:v>41061</c:v>
                </c:pt>
                <c:pt idx="475">
                  <c:v>41091</c:v>
                </c:pt>
                <c:pt idx="476">
                  <c:v>41122</c:v>
                </c:pt>
                <c:pt idx="477">
                  <c:v>41153</c:v>
                </c:pt>
              </c:numCache>
            </c:numRef>
          </c:cat>
          <c:val>
            <c:numRef>
              <c:f>Sheet1!$B$2:$B$479</c:f>
              <c:numCache>
                <c:formatCode>General</c:formatCode>
                <c:ptCount val="478"/>
                <c:pt idx="0">
                  <c:v>0.50903755699999997</c:v>
                </c:pt>
                <c:pt idx="1">
                  <c:v>0.49832376500000086</c:v>
                </c:pt>
                <c:pt idx="2">
                  <c:v>0.45670502299999999</c:v>
                </c:pt>
                <c:pt idx="3">
                  <c:v>0.45765172700000001</c:v>
                </c:pt>
                <c:pt idx="4">
                  <c:v>0.3783132120000004</c:v>
                </c:pt>
                <c:pt idx="5">
                  <c:v>0.29811850500000048</c:v>
                </c:pt>
                <c:pt idx="6">
                  <c:v>0.31123349</c:v>
                </c:pt>
                <c:pt idx="7">
                  <c:v>0.26469403799999996</c:v>
                </c:pt>
                <c:pt idx="8">
                  <c:v>0.33918792900000067</c:v>
                </c:pt>
                <c:pt idx="9">
                  <c:v>0.32252893400000066</c:v>
                </c:pt>
                <c:pt idx="10">
                  <c:v>0.31306126800000039</c:v>
                </c:pt>
                <c:pt idx="11">
                  <c:v>0.60263024700000078</c:v>
                </c:pt>
                <c:pt idx="12">
                  <c:v>0.58660784900000051</c:v>
                </c:pt>
                <c:pt idx="13">
                  <c:v>0.58051253599999908</c:v>
                </c:pt>
                <c:pt idx="14">
                  <c:v>0.57838867800000004</c:v>
                </c:pt>
                <c:pt idx="15">
                  <c:v>0.57667021900000093</c:v>
                </c:pt>
                <c:pt idx="16">
                  <c:v>0.54957079399999997</c:v>
                </c:pt>
                <c:pt idx="17">
                  <c:v>0.57720802800000004</c:v>
                </c:pt>
                <c:pt idx="18">
                  <c:v>0.57539457400000005</c:v>
                </c:pt>
                <c:pt idx="19">
                  <c:v>0.63658585400000078</c:v>
                </c:pt>
                <c:pt idx="20">
                  <c:v>0.70785337699999995</c:v>
                </c:pt>
                <c:pt idx="21">
                  <c:v>0.72582618399999999</c:v>
                </c:pt>
                <c:pt idx="22">
                  <c:v>0.60585656099999996</c:v>
                </c:pt>
                <c:pt idx="23">
                  <c:v>0.58337099099999989</c:v>
                </c:pt>
                <c:pt idx="24">
                  <c:v>0.54272885000000093</c:v>
                </c:pt>
                <c:pt idx="25">
                  <c:v>0.63540235499999997</c:v>
                </c:pt>
                <c:pt idx="26">
                  <c:v>0.65062711600000134</c:v>
                </c:pt>
                <c:pt idx="27">
                  <c:v>0.64399972700000097</c:v>
                </c:pt>
                <c:pt idx="28">
                  <c:v>0.65048116600000061</c:v>
                </c:pt>
                <c:pt idx="29">
                  <c:v>0.63725179400000065</c:v>
                </c:pt>
                <c:pt idx="30">
                  <c:v>0.60864730199999995</c:v>
                </c:pt>
                <c:pt idx="31">
                  <c:v>0.62123474300000003</c:v>
                </c:pt>
                <c:pt idx="32">
                  <c:v>0.62113815500000003</c:v>
                </c:pt>
                <c:pt idx="33">
                  <c:v>0.62699184300000133</c:v>
                </c:pt>
                <c:pt idx="34">
                  <c:v>0.64313789600000093</c:v>
                </c:pt>
                <c:pt idx="35">
                  <c:v>0.63609540300000134</c:v>
                </c:pt>
                <c:pt idx="36">
                  <c:v>0.63280123500000096</c:v>
                </c:pt>
                <c:pt idx="37">
                  <c:v>0.64216369300000065</c:v>
                </c:pt>
                <c:pt idx="38">
                  <c:v>0.68788455800000081</c:v>
                </c:pt>
                <c:pt idx="39">
                  <c:v>0.68165366100000069</c:v>
                </c:pt>
                <c:pt idx="40">
                  <c:v>0.67638744200000078</c:v>
                </c:pt>
                <c:pt idx="41">
                  <c:v>0.68439642300000081</c:v>
                </c:pt>
                <c:pt idx="42">
                  <c:v>0.68973242000000068</c:v>
                </c:pt>
                <c:pt idx="43">
                  <c:v>0.69608718199999986</c:v>
                </c:pt>
                <c:pt idx="44">
                  <c:v>0.69163588800000109</c:v>
                </c:pt>
                <c:pt idx="45">
                  <c:v>0.69247433100000055</c:v>
                </c:pt>
                <c:pt idx="46">
                  <c:v>0.69407529200000118</c:v>
                </c:pt>
                <c:pt idx="47">
                  <c:v>0.64863115600000121</c:v>
                </c:pt>
                <c:pt idx="48">
                  <c:v>0.66321129700000092</c:v>
                </c:pt>
                <c:pt idx="49">
                  <c:v>0.66032524500000078</c:v>
                </c:pt>
                <c:pt idx="50">
                  <c:v>0.65827162700000108</c:v>
                </c:pt>
                <c:pt idx="51">
                  <c:v>0.65534513400000094</c:v>
                </c:pt>
                <c:pt idx="52">
                  <c:v>0.66777316499999995</c:v>
                </c:pt>
                <c:pt idx="53">
                  <c:v>0.66286944500000078</c:v>
                </c:pt>
                <c:pt idx="54">
                  <c:v>0.66346133300000065</c:v>
                </c:pt>
                <c:pt idx="55">
                  <c:v>0.65122221600000096</c:v>
                </c:pt>
                <c:pt idx="56">
                  <c:v>0.59599381000000085</c:v>
                </c:pt>
                <c:pt idx="57">
                  <c:v>0.54473142100000005</c:v>
                </c:pt>
                <c:pt idx="58">
                  <c:v>0.63107096900000004</c:v>
                </c:pt>
                <c:pt idx="59">
                  <c:v>0.65378979000000093</c:v>
                </c:pt>
                <c:pt idx="60">
                  <c:v>0.64658280499999998</c:v>
                </c:pt>
                <c:pt idx="61">
                  <c:v>0.50332479200000002</c:v>
                </c:pt>
                <c:pt idx="62">
                  <c:v>0.44977753300000034</c:v>
                </c:pt>
                <c:pt idx="63">
                  <c:v>0.46930853500000053</c:v>
                </c:pt>
                <c:pt idx="64">
                  <c:v>0.39344756800000052</c:v>
                </c:pt>
                <c:pt idx="65">
                  <c:v>0.4140872050000004</c:v>
                </c:pt>
                <c:pt idx="66">
                  <c:v>0.45571663800000001</c:v>
                </c:pt>
                <c:pt idx="67">
                  <c:v>0.45293734499999999</c:v>
                </c:pt>
                <c:pt idx="68">
                  <c:v>0.44808850000000061</c:v>
                </c:pt>
                <c:pt idx="69">
                  <c:v>0.41539378600000032</c:v>
                </c:pt>
                <c:pt idx="70">
                  <c:v>0.24211387000000001</c:v>
                </c:pt>
                <c:pt idx="71">
                  <c:v>0.17769123300000023</c:v>
                </c:pt>
                <c:pt idx="72">
                  <c:v>0.18641865600000027</c:v>
                </c:pt>
                <c:pt idx="73">
                  <c:v>0.11080791699999998</c:v>
                </c:pt>
                <c:pt idx="74">
                  <c:v>0.11828472800000017</c:v>
                </c:pt>
                <c:pt idx="75">
                  <c:v>0.14621901700000023</c:v>
                </c:pt>
                <c:pt idx="76">
                  <c:v>0.14085289500000001</c:v>
                </c:pt>
                <c:pt idx="77">
                  <c:v>0.14662170499999988</c:v>
                </c:pt>
                <c:pt idx="78">
                  <c:v>0.14758504000000017</c:v>
                </c:pt>
                <c:pt idx="79">
                  <c:v>0.14258524700000016</c:v>
                </c:pt>
                <c:pt idx="80">
                  <c:v>0.14523938400000036</c:v>
                </c:pt>
                <c:pt idx="81">
                  <c:v>0.15944182800000023</c:v>
                </c:pt>
                <c:pt idx="82">
                  <c:v>0.24077846300000016</c:v>
                </c:pt>
                <c:pt idx="83">
                  <c:v>0.23194173900000023</c:v>
                </c:pt>
                <c:pt idx="84">
                  <c:v>0.16385761699999998</c:v>
                </c:pt>
                <c:pt idx="85">
                  <c:v>0.175162821</c:v>
                </c:pt>
                <c:pt idx="86">
                  <c:v>0.18229135200000027</c:v>
                </c:pt>
                <c:pt idx="87">
                  <c:v>0.35145591900000039</c:v>
                </c:pt>
                <c:pt idx="88">
                  <c:v>0.3800095820000004</c:v>
                </c:pt>
                <c:pt idx="89">
                  <c:v>0.38716469300000073</c:v>
                </c:pt>
                <c:pt idx="90">
                  <c:v>0.39663109100000032</c:v>
                </c:pt>
                <c:pt idx="91">
                  <c:v>0.35779069000000002</c:v>
                </c:pt>
                <c:pt idx="92">
                  <c:v>0.37246460800000047</c:v>
                </c:pt>
                <c:pt idx="93">
                  <c:v>0.37801438900000073</c:v>
                </c:pt>
                <c:pt idx="94">
                  <c:v>0.39294831000000047</c:v>
                </c:pt>
                <c:pt idx="95">
                  <c:v>0.3240086770000008</c:v>
                </c:pt>
                <c:pt idx="96">
                  <c:v>0.330753246</c:v>
                </c:pt>
                <c:pt idx="97">
                  <c:v>0.3545162410000004</c:v>
                </c:pt>
                <c:pt idx="98">
                  <c:v>0.35312374600000002</c:v>
                </c:pt>
                <c:pt idx="99">
                  <c:v>0.35641049600000047</c:v>
                </c:pt>
                <c:pt idx="100">
                  <c:v>0.38690011500000054</c:v>
                </c:pt>
                <c:pt idx="101">
                  <c:v>0.38772983400000033</c:v>
                </c:pt>
                <c:pt idx="102">
                  <c:v>0.40667910699999998</c:v>
                </c:pt>
                <c:pt idx="103">
                  <c:v>0.37850923000000031</c:v>
                </c:pt>
                <c:pt idx="104">
                  <c:v>0.34732973200000061</c:v>
                </c:pt>
                <c:pt idx="105">
                  <c:v>0.40292263500000047</c:v>
                </c:pt>
                <c:pt idx="106">
                  <c:v>0.51822248199999921</c:v>
                </c:pt>
                <c:pt idx="107">
                  <c:v>0.56662086599999995</c:v>
                </c:pt>
                <c:pt idx="108">
                  <c:v>0.57195658299999996</c:v>
                </c:pt>
                <c:pt idx="109">
                  <c:v>0.57932345400000063</c:v>
                </c:pt>
                <c:pt idx="110">
                  <c:v>0.60720729600000078</c:v>
                </c:pt>
                <c:pt idx="111">
                  <c:v>0.60571616099999959</c:v>
                </c:pt>
                <c:pt idx="112">
                  <c:v>0.61580711200000093</c:v>
                </c:pt>
                <c:pt idx="113">
                  <c:v>0.61296432499999998</c:v>
                </c:pt>
                <c:pt idx="114">
                  <c:v>0.61215934800000005</c:v>
                </c:pt>
                <c:pt idx="115">
                  <c:v>0.61313428199999997</c:v>
                </c:pt>
                <c:pt idx="116">
                  <c:v>0.55647607700000001</c:v>
                </c:pt>
                <c:pt idx="117">
                  <c:v>0.56345002700000002</c:v>
                </c:pt>
                <c:pt idx="118">
                  <c:v>0.49589194400000008</c:v>
                </c:pt>
                <c:pt idx="119">
                  <c:v>0.50140833999999956</c:v>
                </c:pt>
                <c:pt idx="120">
                  <c:v>0.49084938600000033</c:v>
                </c:pt>
                <c:pt idx="121">
                  <c:v>0.47217581500000033</c:v>
                </c:pt>
                <c:pt idx="122">
                  <c:v>0.47249016400000032</c:v>
                </c:pt>
                <c:pt idx="123">
                  <c:v>0.38477874400000039</c:v>
                </c:pt>
                <c:pt idx="124">
                  <c:v>0.39620099700000067</c:v>
                </c:pt>
                <c:pt idx="125">
                  <c:v>0.3874266840000008</c:v>
                </c:pt>
                <c:pt idx="126">
                  <c:v>0.38772979200000046</c:v>
                </c:pt>
                <c:pt idx="127">
                  <c:v>0.40271153300000001</c:v>
                </c:pt>
                <c:pt idx="128">
                  <c:v>0.40467460500000046</c:v>
                </c:pt>
                <c:pt idx="129">
                  <c:v>0.39796576700000086</c:v>
                </c:pt>
                <c:pt idx="130">
                  <c:v>0.39833474100000066</c:v>
                </c:pt>
                <c:pt idx="131">
                  <c:v>0.46737556300000066</c:v>
                </c:pt>
                <c:pt idx="132">
                  <c:v>0.45858425500000033</c:v>
                </c:pt>
                <c:pt idx="133">
                  <c:v>0.43715913899999997</c:v>
                </c:pt>
                <c:pt idx="134">
                  <c:v>0.43266643400000032</c:v>
                </c:pt>
                <c:pt idx="135">
                  <c:v>0.41389473200000032</c:v>
                </c:pt>
                <c:pt idx="136">
                  <c:v>0.42360213500000032</c:v>
                </c:pt>
                <c:pt idx="137">
                  <c:v>0.47839670700000048</c:v>
                </c:pt>
                <c:pt idx="138">
                  <c:v>0.47700461000000033</c:v>
                </c:pt>
                <c:pt idx="139">
                  <c:v>0.483749816</c:v>
                </c:pt>
                <c:pt idx="140">
                  <c:v>0.561400338</c:v>
                </c:pt>
                <c:pt idx="141">
                  <c:v>0.52539728099999949</c:v>
                </c:pt>
                <c:pt idx="142">
                  <c:v>0.52579226700000004</c:v>
                </c:pt>
                <c:pt idx="143">
                  <c:v>0.52229625000000002</c:v>
                </c:pt>
                <c:pt idx="144">
                  <c:v>0.52032220699999998</c:v>
                </c:pt>
                <c:pt idx="145">
                  <c:v>0.51365190000000005</c:v>
                </c:pt>
                <c:pt idx="146">
                  <c:v>0.47167249500000047</c:v>
                </c:pt>
                <c:pt idx="147">
                  <c:v>0.43031275600000046</c:v>
                </c:pt>
                <c:pt idx="148">
                  <c:v>0.42183891700000048</c:v>
                </c:pt>
                <c:pt idx="149">
                  <c:v>0.4213800360000004</c:v>
                </c:pt>
                <c:pt idx="150">
                  <c:v>0.39853233800000032</c:v>
                </c:pt>
                <c:pt idx="151">
                  <c:v>0.36707814100000047</c:v>
                </c:pt>
                <c:pt idx="152">
                  <c:v>0.43701230000000046</c:v>
                </c:pt>
                <c:pt idx="153">
                  <c:v>0.3868166350000008</c:v>
                </c:pt>
                <c:pt idx="154">
                  <c:v>0.49158294400000047</c:v>
                </c:pt>
                <c:pt idx="155">
                  <c:v>0.4805199840000004</c:v>
                </c:pt>
                <c:pt idx="156">
                  <c:v>0.49928964400000031</c:v>
                </c:pt>
                <c:pt idx="157">
                  <c:v>0.51995873199999998</c:v>
                </c:pt>
                <c:pt idx="158">
                  <c:v>0.5656663789999995</c:v>
                </c:pt>
                <c:pt idx="159">
                  <c:v>0.57917873200000092</c:v>
                </c:pt>
                <c:pt idx="160">
                  <c:v>0.54722537400000004</c:v>
                </c:pt>
                <c:pt idx="161">
                  <c:v>0.46738080200000054</c:v>
                </c:pt>
                <c:pt idx="162">
                  <c:v>0.46798104000000001</c:v>
                </c:pt>
                <c:pt idx="163">
                  <c:v>0.39329392800000001</c:v>
                </c:pt>
                <c:pt idx="164">
                  <c:v>0.43581364800000033</c:v>
                </c:pt>
                <c:pt idx="165">
                  <c:v>0.45398588300000048</c:v>
                </c:pt>
                <c:pt idx="166">
                  <c:v>0.36104484600000031</c:v>
                </c:pt>
                <c:pt idx="167">
                  <c:v>0.36320512100000002</c:v>
                </c:pt>
                <c:pt idx="168">
                  <c:v>0.34960012500000043</c:v>
                </c:pt>
                <c:pt idx="169">
                  <c:v>0.41384913099999998</c:v>
                </c:pt>
                <c:pt idx="170">
                  <c:v>0.40623810500000002</c:v>
                </c:pt>
                <c:pt idx="171">
                  <c:v>0.41613340500000001</c:v>
                </c:pt>
                <c:pt idx="172">
                  <c:v>0.37649868200000047</c:v>
                </c:pt>
                <c:pt idx="173">
                  <c:v>0.29510279300000047</c:v>
                </c:pt>
                <c:pt idx="174">
                  <c:v>0.26140679900000047</c:v>
                </c:pt>
                <c:pt idx="175">
                  <c:v>0.21000303800000017</c:v>
                </c:pt>
                <c:pt idx="176">
                  <c:v>0.17235226400000001</c:v>
                </c:pt>
                <c:pt idx="177">
                  <c:v>0.18964787699999999</c:v>
                </c:pt>
                <c:pt idx="178">
                  <c:v>0.48742807900000079</c:v>
                </c:pt>
                <c:pt idx="179">
                  <c:v>0.48470448200000038</c:v>
                </c:pt>
                <c:pt idx="180">
                  <c:v>0.47702976500000066</c:v>
                </c:pt>
                <c:pt idx="181">
                  <c:v>0.485619354</c:v>
                </c:pt>
                <c:pt idx="182">
                  <c:v>0.49283290400000046</c:v>
                </c:pt>
                <c:pt idx="183">
                  <c:v>0.48694080400000039</c:v>
                </c:pt>
                <c:pt idx="184">
                  <c:v>0.48522214800000002</c:v>
                </c:pt>
                <c:pt idx="185">
                  <c:v>0.47919379499999998</c:v>
                </c:pt>
                <c:pt idx="186">
                  <c:v>0.45355843699999998</c:v>
                </c:pt>
                <c:pt idx="187">
                  <c:v>0.45687131000000031</c:v>
                </c:pt>
                <c:pt idx="188">
                  <c:v>0.47304426500000046</c:v>
                </c:pt>
                <c:pt idx="189">
                  <c:v>0.49039401600000032</c:v>
                </c:pt>
                <c:pt idx="190">
                  <c:v>0.48466027100000048</c:v>
                </c:pt>
                <c:pt idx="191">
                  <c:v>0.47605193200000001</c:v>
                </c:pt>
                <c:pt idx="192">
                  <c:v>0.47193068300000046</c:v>
                </c:pt>
                <c:pt idx="193">
                  <c:v>0.45910071500000033</c:v>
                </c:pt>
                <c:pt idx="194">
                  <c:v>0.44067684700000043</c:v>
                </c:pt>
                <c:pt idx="195">
                  <c:v>0.41732227600000066</c:v>
                </c:pt>
                <c:pt idx="196">
                  <c:v>0.42359859900000046</c:v>
                </c:pt>
                <c:pt idx="197">
                  <c:v>0.42706026000000047</c:v>
                </c:pt>
                <c:pt idx="198">
                  <c:v>0.43208295000000047</c:v>
                </c:pt>
                <c:pt idx="199">
                  <c:v>0.50553880499999959</c:v>
                </c:pt>
                <c:pt idx="200">
                  <c:v>0.47454883900000033</c:v>
                </c:pt>
                <c:pt idx="201">
                  <c:v>0.46474301499999993</c:v>
                </c:pt>
                <c:pt idx="202">
                  <c:v>0.52712263599999998</c:v>
                </c:pt>
                <c:pt idx="203">
                  <c:v>0.52670667800000004</c:v>
                </c:pt>
                <c:pt idx="204">
                  <c:v>0.54731686799999957</c:v>
                </c:pt>
                <c:pt idx="205">
                  <c:v>0.51669160200000108</c:v>
                </c:pt>
                <c:pt idx="206">
                  <c:v>0.49480494600000047</c:v>
                </c:pt>
                <c:pt idx="207">
                  <c:v>0.4463683950000007</c:v>
                </c:pt>
                <c:pt idx="208">
                  <c:v>0.4874943660000004</c:v>
                </c:pt>
                <c:pt idx="209">
                  <c:v>0.53088847400000005</c:v>
                </c:pt>
                <c:pt idx="210">
                  <c:v>0.5530360899999992</c:v>
                </c:pt>
                <c:pt idx="211">
                  <c:v>0.55963711000000005</c:v>
                </c:pt>
                <c:pt idx="212">
                  <c:v>0.59143313399999986</c:v>
                </c:pt>
                <c:pt idx="213">
                  <c:v>0.59803567300000082</c:v>
                </c:pt>
                <c:pt idx="214">
                  <c:v>0.43639521000000031</c:v>
                </c:pt>
                <c:pt idx="215">
                  <c:v>0.4179926700000004</c:v>
                </c:pt>
                <c:pt idx="216">
                  <c:v>0.41665707100000032</c:v>
                </c:pt>
                <c:pt idx="217">
                  <c:v>0.42065012200000002</c:v>
                </c:pt>
                <c:pt idx="218">
                  <c:v>0.44431216200000068</c:v>
                </c:pt>
                <c:pt idx="219">
                  <c:v>0.46943312399999998</c:v>
                </c:pt>
                <c:pt idx="220">
                  <c:v>0.46853013200000004</c:v>
                </c:pt>
                <c:pt idx="221">
                  <c:v>0.46737775800000031</c:v>
                </c:pt>
                <c:pt idx="222">
                  <c:v>0.50606066099999958</c:v>
                </c:pt>
                <c:pt idx="223">
                  <c:v>0.52110799299999999</c:v>
                </c:pt>
                <c:pt idx="224">
                  <c:v>0.50130098299999959</c:v>
                </c:pt>
                <c:pt idx="225">
                  <c:v>0.47041517200000038</c:v>
                </c:pt>
                <c:pt idx="226">
                  <c:v>0.469246253</c:v>
                </c:pt>
                <c:pt idx="227">
                  <c:v>0.50612446700000002</c:v>
                </c:pt>
                <c:pt idx="228">
                  <c:v>0.5152543509999995</c:v>
                </c:pt>
                <c:pt idx="229">
                  <c:v>0.52051139699999949</c:v>
                </c:pt>
                <c:pt idx="230">
                  <c:v>0.52632247999999959</c:v>
                </c:pt>
                <c:pt idx="231">
                  <c:v>0.53796493599999951</c:v>
                </c:pt>
                <c:pt idx="232">
                  <c:v>0.53966647099999998</c:v>
                </c:pt>
                <c:pt idx="233">
                  <c:v>0.55019203500000002</c:v>
                </c:pt>
                <c:pt idx="234">
                  <c:v>0.55425476600000001</c:v>
                </c:pt>
                <c:pt idx="235">
                  <c:v>0.49322069100000054</c:v>
                </c:pt>
                <c:pt idx="236">
                  <c:v>0.47055938800000002</c:v>
                </c:pt>
                <c:pt idx="237">
                  <c:v>0.48013619200000002</c:v>
                </c:pt>
                <c:pt idx="238">
                  <c:v>0.4727049050000004</c:v>
                </c:pt>
                <c:pt idx="239">
                  <c:v>0.47286965400000008</c:v>
                </c:pt>
                <c:pt idx="240">
                  <c:v>0.47025757800000001</c:v>
                </c:pt>
                <c:pt idx="241">
                  <c:v>0.46832777000000048</c:v>
                </c:pt>
                <c:pt idx="242">
                  <c:v>0.47572677600000046</c:v>
                </c:pt>
                <c:pt idx="243">
                  <c:v>0.51033132899999956</c:v>
                </c:pt>
                <c:pt idx="244">
                  <c:v>0.45455299500000046</c:v>
                </c:pt>
                <c:pt idx="245">
                  <c:v>0.39245408000000054</c:v>
                </c:pt>
                <c:pt idx="246">
                  <c:v>0.39209855200000032</c:v>
                </c:pt>
                <c:pt idx="247">
                  <c:v>0.38696498900000093</c:v>
                </c:pt>
                <c:pt idx="248">
                  <c:v>0.31274581699999998</c:v>
                </c:pt>
                <c:pt idx="249">
                  <c:v>0.21650145300000026</c:v>
                </c:pt>
                <c:pt idx="250">
                  <c:v>0.29949398100000046</c:v>
                </c:pt>
                <c:pt idx="251">
                  <c:v>0.40534107600000002</c:v>
                </c:pt>
                <c:pt idx="252">
                  <c:v>0.39389933800000032</c:v>
                </c:pt>
                <c:pt idx="253">
                  <c:v>0.40212059700000047</c:v>
                </c:pt>
                <c:pt idx="254">
                  <c:v>0.33010588400000046</c:v>
                </c:pt>
                <c:pt idx="255">
                  <c:v>0.39227418200000053</c:v>
                </c:pt>
                <c:pt idx="256">
                  <c:v>0.39293039000000046</c:v>
                </c:pt>
                <c:pt idx="257">
                  <c:v>0.39570795600000008</c:v>
                </c:pt>
                <c:pt idx="258">
                  <c:v>0.32976104699999997</c:v>
                </c:pt>
                <c:pt idx="259">
                  <c:v>0.30522168000000033</c:v>
                </c:pt>
                <c:pt idx="260">
                  <c:v>0.32236513600000033</c:v>
                </c:pt>
                <c:pt idx="261">
                  <c:v>0.37369833600000002</c:v>
                </c:pt>
                <c:pt idx="262">
                  <c:v>0.37807335800000008</c:v>
                </c:pt>
                <c:pt idx="263">
                  <c:v>0.37666736800000034</c:v>
                </c:pt>
                <c:pt idx="264">
                  <c:v>0.35581798300000073</c:v>
                </c:pt>
                <c:pt idx="265">
                  <c:v>0.31115870900000048</c:v>
                </c:pt>
                <c:pt idx="266">
                  <c:v>0.30518864900000048</c:v>
                </c:pt>
                <c:pt idx="267">
                  <c:v>0.28825240400000002</c:v>
                </c:pt>
                <c:pt idx="268">
                  <c:v>0.30561047500000066</c:v>
                </c:pt>
                <c:pt idx="269">
                  <c:v>0.29143251000000031</c:v>
                </c:pt>
                <c:pt idx="270">
                  <c:v>0.24965490300000001</c:v>
                </c:pt>
                <c:pt idx="271">
                  <c:v>0.31402889000000073</c:v>
                </c:pt>
                <c:pt idx="272">
                  <c:v>0.37961182000000032</c:v>
                </c:pt>
                <c:pt idx="273">
                  <c:v>0.38044542800000031</c:v>
                </c:pt>
                <c:pt idx="274">
                  <c:v>0.38856460200000054</c:v>
                </c:pt>
                <c:pt idx="275">
                  <c:v>0.39854692100000066</c:v>
                </c:pt>
                <c:pt idx="276">
                  <c:v>0.40135700000000002</c:v>
                </c:pt>
                <c:pt idx="277">
                  <c:v>0.38989243700000048</c:v>
                </c:pt>
                <c:pt idx="278">
                  <c:v>0.39101382900000048</c:v>
                </c:pt>
                <c:pt idx="279">
                  <c:v>0.39110534200000002</c:v>
                </c:pt>
                <c:pt idx="280">
                  <c:v>0.53463724000000001</c:v>
                </c:pt>
                <c:pt idx="281">
                  <c:v>0.5158461049999995</c:v>
                </c:pt>
                <c:pt idx="282">
                  <c:v>0.51169313300000063</c:v>
                </c:pt>
                <c:pt idx="283">
                  <c:v>0.55068071500000004</c:v>
                </c:pt>
                <c:pt idx="284">
                  <c:v>0.53184617300000003</c:v>
                </c:pt>
                <c:pt idx="285">
                  <c:v>0.52549034099999958</c:v>
                </c:pt>
                <c:pt idx="286">
                  <c:v>0.51365640400000001</c:v>
                </c:pt>
                <c:pt idx="287">
                  <c:v>0.51738757799999957</c:v>
                </c:pt>
                <c:pt idx="288">
                  <c:v>0.56264110100000064</c:v>
                </c:pt>
                <c:pt idx="289">
                  <c:v>0.47364978000000002</c:v>
                </c:pt>
                <c:pt idx="290">
                  <c:v>0.47438284400000053</c:v>
                </c:pt>
                <c:pt idx="291">
                  <c:v>0.39405590700000054</c:v>
                </c:pt>
                <c:pt idx="292">
                  <c:v>0.398814801000001</c:v>
                </c:pt>
                <c:pt idx="293">
                  <c:v>0.44496085200000041</c:v>
                </c:pt>
                <c:pt idx="294">
                  <c:v>0.48744440700000047</c:v>
                </c:pt>
                <c:pt idx="295">
                  <c:v>0.4766020770000004</c:v>
                </c:pt>
                <c:pt idx="296">
                  <c:v>0.55760105300000096</c:v>
                </c:pt>
                <c:pt idx="297">
                  <c:v>0.55556125199999951</c:v>
                </c:pt>
                <c:pt idx="298">
                  <c:v>0.60312372599999997</c:v>
                </c:pt>
                <c:pt idx="299">
                  <c:v>0.55782977600000094</c:v>
                </c:pt>
                <c:pt idx="300">
                  <c:v>0.55768904300000066</c:v>
                </c:pt>
                <c:pt idx="301">
                  <c:v>0.55152550300000003</c:v>
                </c:pt>
                <c:pt idx="302">
                  <c:v>0.5865223549999995</c:v>
                </c:pt>
                <c:pt idx="303">
                  <c:v>0.60370874100000005</c:v>
                </c:pt>
                <c:pt idx="304">
                  <c:v>0.60485613800000004</c:v>
                </c:pt>
                <c:pt idx="305">
                  <c:v>0.61725195500000063</c:v>
                </c:pt>
                <c:pt idx="306">
                  <c:v>0.61976566200000094</c:v>
                </c:pt>
                <c:pt idx="307">
                  <c:v>0.61928033900000001</c:v>
                </c:pt>
                <c:pt idx="308">
                  <c:v>0.74955524300000065</c:v>
                </c:pt>
                <c:pt idx="309">
                  <c:v>0.70277385200000109</c:v>
                </c:pt>
                <c:pt idx="310">
                  <c:v>0.71650661100000002</c:v>
                </c:pt>
                <c:pt idx="311">
                  <c:v>0.72140656799999958</c:v>
                </c:pt>
                <c:pt idx="312">
                  <c:v>0.73254373399999995</c:v>
                </c:pt>
                <c:pt idx="313">
                  <c:v>0.72840177500000003</c:v>
                </c:pt>
                <c:pt idx="314">
                  <c:v>0.73309737400000063</c:v>
                </c:pt>
                <c:pt idx="315">
                  <c:v>0.73767077700000105</c:v>
                </c:pt>
                <c:pt idx="316">
                  <c:v>0.74277361700000133</c:v>
                </c:pt>
                <c:pt idx="317">
                  <c:v>0.75526888700000061</c:v>
                </c:pt>
                <c:pt idx="318">
                  <c:v>0.75965647400000091</c:v>
                </c:pt>
                <c:pt idx="319">
                  <c:v>0.72393964100000063</c:v>
                </c:pt>
                <c:pt idx="320">
                  <c:v>0.72271567200000109</c:v>
                </c:pt>
                <c:pt idx="321">
                  <c:v>0.71113488899999999</c:v>
                </c:pt>
                <c:pt idx="322">
                  <c:v>0.71891572999999998</c:v>
                </c:pt>
                <c:pt idx="323">
                  <c:v>0.71237336099999959</c:v>
                </c:pt>
                <c:pt idx="324">
                  <c:v>0.71220234699999996</c:v>
                </c:pt>
                <c:pt idx="325">
                  <c:v>0.77320499700000012</c:v>
                </c:pt>
                <c:pt idx="326">
                  <c:v>0.76068397500000062</c:v>
                </c:pt>
                <c:pt idx="327">
                  <c:v>0.76427099700000078</c:v>
                </c:pt>
                <c:pt idx="328">
                  <c:v>0.78216179399999997</c:v>
                </c:pt>
                <c:pt idx="329">
                  <c:v>0.78047794499999956</c:v>
                </c:pt>
                <c:pt idx="330">
                  <c:v>0.77712798700000008</c:v>
                </c:pt>
                <c:pt idx="331">
                  <c:v>0.79226949599999996</c:v>
                </c:pt>
                <c:pt idx="332">
                  <c:v>0.76696926400000065</c:v>
                </c:pt>
                <c:pt idx="333">
                  <c:v>0.77288723800000014</c:v>
                </c:pt>
                <c:pt idx="334">
                  <c:v>0.77006112300000007</c:v>
                </c:pt>
                <c:pt idx="335">
                  <c:v>0.78821812199999908</c:v>
                </c:pt>
                <c:pt idx="336">
                  <c:v>0.78211094799999958</c:v>
                </c:pt>
                <c:pt idx="337">
                  <c:v>0.7844704849999995</c:v>
                </c:pt>
                <c:pt idx="338">
                  <c:v>0.79504513600000093</c:v>
                </c:pt>
                <c:pt idx="339">
                  <c:v>0.80326141100000004</c:v>
                </c:pt>
                <c:pt idx="340">
                  <c:v>0.81346816399999933</c:v>
                </c:pt>
                <c:pt idx="341">
                  <c:v>0.80728777999999957</c:v>
                </c:pt>
                <c:pt idx="342">
                  <c:v>0.81127444300000062</c:v>
                </c:pt>
                <c:pt idx="343">
                  <c:v>0.81474054600000079</c:v>
                </c:pt>
                <c:pt idx="344">
                  <c:v>0.76877032800000078</c:v>
                </c:pt>
                <c:pt idx="345">
                  <c:v>0.83094762700000091</c:v>
                </c:pt>
                <c:pt idx="346">
                  <c:v>0.81862986400000093</c:v>
                </c:pt>
                <c:pt idx="347">
                  <c:v>0.81310187300000092</c:v>
                </c:pt>
                <c:pt idx="348">
                  <c:v>0.80783523300000093</c:v>
                </c:pt>
                <c:pt idx="349">
                  <c:v>0.81019509700000092</c:v>
                </c:pt>
                <c:pt idx="350">
                  <c:v>0.80407760600000078</c:v>
                </c:pt>
                <c:pt idx="351">
                  <c:v>0.80269348300000065</c:v>
                </c:pt>
                <c:pt idx="352">
                  <c:v>0.77289857100000015</c:v>
                </c:pt>
                <c:pt idx="353">
                  <c:v>0.77250407600000015</c:v>
                </c:pt>
                <c:pt idx="354">
                  <c:v>0.76945994100000004</c:v>
                </c:pt>
                <c:pt idx="355">
                  <c:v>0.80383284399999999</c:v>
                </c:pt>
                <c:pt idx="356">
                  <c:v>0.80416494399999949</c:v>
                </c:pt>
                <c:pt idx="357">
                  <c:v>0.83250793499999998</c:v>
                </c:pt>
                <c:pt idx="358">
                  <c:v>0.83616641300000005</c:v>
                </c:pt>
                <c:pt idx="359">
                  <c:v>0.84208743700000066</c:v>
                </c:pt>
                <c:pt idx="360">
                  <c:v>0.83790360100000005</c:v>
                </c:pt>
                <c:pt idx="361">
                  <c:v>0.83528935300000062</c:v>
                </c:pt>
                <c:pt idx="362">
                  <c:v>0.84910717999999996</c:v>
                </c:pt>
                <c:pt idx="363">
                  <c:v>0.8444821729999995</c:v>
                </c:pt>
                <c:pt idx="364">
                  <c:v>0.85976865100000066</c:v>
                </c:pt>
                <c:pt idx="365">
                  <c:v>0.86499898099999994</c:v>
                </c:pt>
                <c:pt idx="366">
                  <c:v>0.86439573300000094</c:v>
                </c:pt>
                <c:pt idx="367">
                  <c:v>0.86786980400000091</c:v>
                </c:pt>
                <c:pt idx="368">
                  <c:v>0.87865324400000078</c:v>
                </c:pt>
                <c:pt idx="369">
                  <c:v>0.86763858300000063</c:v>
                </c:pt>
                <c:pt idx="370">
                  <c:v>0.87542843700000095</c:v>
                </c:pt>
                <c:pt idx="371">
                  <c:v>0.87844711499999995</c:v>
                </c:pt>
                <c:pt idx="372">
                  <c:v>0.88467432000000068</c:v>
                </c:pt>
                <c:pt idx="373">
                  <c:v>0.89125121700000121</c:v>
                </c:pt>
                <c:pt idx="374">
                  <c:v>0.88414056300000055</c:v>
                </c:pt>
                <c:pt idx="375">
                  <c:v>0.87628725700000065</c:v>
                </c:pt>
                <c:pt idx="376">
                  <c:v>0.86919099000000066</c:v>
                </c:pt>
                <c:pt idx="377">
                  <c:v>0.87958635200000002</c:v>
                </c:pt>
                <c:pt idx="378">
                  <c:v>0.88073914800000053</c:v>
                </c:pt>
                <c:pt idx="379">
                  <c:v>0.88299505900000108</c:v>
                </c:pt>
                <c:pt idx="380">
                  <c:v>0.88666346300000054</c:v>
                </c:pt>
                <c:pt idx="381">
                  <c:v>0.87480039200000093</c:v>
                </c:pt>
                <c:pt idx="382">
                  <c:v>0.87346729700000003</c:v>
                </c:pt>
                <c:pt idx="383">
                  <c:v>0.88405777899999993</c:v>
                </c:pt>
                <c:pt idx="384">
                  <c:v>0.88635084800000052</c:v>
                </c:pt>
                <c:pt idx="385">
                  <c:v>0.89888382600000083</c:v>
                </c:pt>
                <c:pt idx="386">
                  <c:v>0.9005332189999995</c:v>
                </c:pt>
                <c:pt idx="387">
                  <c:v>0.89869531900000121</c:v>
                </c:pt>
                <c:pt idx="388">
                  <c:v>0.92568826999999998</c:v>
                </c:pt>
                <c:pt idx="389">
                  <c:v>0.91812465700000079</c:v>
                </c:pt>
                <c:pt idx="390">
                  <c:v>0.92033365899999997</c:v>
                </c:pt>
                <c:pt idx="391">
                  <c:v>0.90791757299999998</c:v>
                </c:pt>
                <c:pt idx="392">
                  <c:v>0.90069449300000093</c:v>
                </c:pt>
                <c:pt idx="393">
                  <c:v>0.85029728300000063</c:v>
                </c:pt>
                <c:pt idx="394">
                  <c:v>0.86728656899999956</c:v>
                </c:pt>
                <c:pt idx="395">
                  <c:v>0.86478503400000095</c:v>
                </c:pt>
                <c:pt idx="396">
                  <c:v>0.84085373300000066</c:v>
                </c:pt>
                <c:pt idx="397">
                  <c:v>0.82665989700000109</c:v>
                </c:pt>
                <c:pt idx="398">
                  <c:v>0.8201296430000008</c:v>
                </c:pt>
                <c:pt idx="399">
                  <c:v>0.83408379200000005</c:v>
                </c:pt>
                <c:pt idx="400">
                  <c:v>0.78883103400000065</c:v>
                </c:pt>
                <c:pt idx="401">
                  <c:v>0.79672415700000065</c:v>
                </c:pt>
                <c:pt idx="402">
                  <c:v>0.79698750600000001</c:v>
                </c:pt>
                <c:pt idx="403">
                  <c:v>0.79687222800000002</c:v>
                </c:pt>
                <c:pt idx="404">
                  <c:v>0.79696356899999921</c:v>
                </c:pt>
                <c:pt idx="405">
                  <c:v>0.79878873700000064</c:v>
                </c:pt>
                <c:pt idx="406">
                  <c:v>0.78704523300000095</c:v>
                </c:pt>
                <c:pt idx="407">
                  <c:v>0.7888331119999995</c:v>
                </c:pt>
                <c:pt idx="408">
                  <c:v>0.75902868599999995</c:v>
                </c:pt>
                <c:pt idx="409">
                  <c:v>0.75705993200000121</c:v>
                </c:pt>
                <c:pt idx="410">
                  <c:v>0.74593910800000063</c:v>
                </c:pt>
                <c:pt idx="411">
                  <c:v>0.74953475800000002</c:v>
                </c:pt>
                <c:pt idx="412">
                  <c:v>0.74491851600000092</c:v>
                </c:pt>
                <c:pt idx="413">
                  <c:v>0.73565100800000094</c:v>
                </c:pt>
                <c:pt idx="414">
                  <c:v>0.73720993500000065</c:v>
                </c:pt>
                <c:pt idx="415">
                  <c:v>0.72114883000000096</c:v>
                </c:pt>
                <c:pt idx="416">
                  <c:v>0.69521651799999984</c:v>
                </c:pt>
                <c:pt idx="417">
                  <c:v>0.71023848000000001</c:v>
                </c:pt>
                <c:pt idx="418">
                  <c:v>0.70929675700000061</c:v>
                </c:pt>
                <c:pt idx="419">
                  <c:v>0.72175264800000005</c:v>
                </c:pt>
                <c:pt idx="420">
                  <c:v>0.71383837800000005</c:v>
                </c:pt>
                <c:pt idx="421">
                  <c:v>0.77251011399999958</c:v>
                </c:pt>
                <c:pt idx="422">
                  <c:v>0.74004014700000065</c:v>
                </c:pt>
                <c:pt idx="423">
                  <c:v>0.73384903800000134</c:v>
                </c:pt>
                <c:pt idx="424">
                  <c:v>0.74132195599999995</c:v>
                </c:pt>
                <c:pt idx="425">
                  <c:v>0.76321503100000065</c:v>
                </c:pt>
                <c:pt idx="426">
                  <c:v>0.81571169800000065</c:v>
                </c:pt>
                <c:pt idx="427">
                  <c:v>0.81152320899999997</c:v>
                </c:pt>
                <c:pt idx="428">
                  <c:v>0.78473337399999998</c:v>
                </c:pt>
                <c:pt idx="429">
                  <c:v>0.84218913700000064</c:v>
                </c:pt>
                <c:pt idx="430">
                  <c:v>0.90365528100000003</c:v>
                </c:pt>
                <c:pt idx="431">
                  <c:v>0.90379171100000066</c:v>
                </c:pt>
                <c:pt idx="432">
                  <c:v>0.90446134799999933</c:v>
                </c:pt>
                <c:pt idx="433">
                  <c:v>0.91159999999999997</c:v>
                </c:pt>
                <c:pt idx="434">
                  <c:v>0.91700000000000004</c:v>
                </c:pt>
                <c:pt idx="435">
                  <c:v>0.91590000000000005</c:v>
                </c:pt>
                <c:pt idx="436">
                  <c:v>0.92759999999999998</c:v>
                </c:pt>
                <c:pt idx="437">
                  <c:v>0.92430000000000001</c:v>
                </c:pt>
                <c:pt idx="438">
                  <c:v>0.92410000000000003</c:v>
                </c:pt>
                <c:pt idx="439">
                  <c:v>0.92820000000000003</c:v>
                </c:pt>
                <c:pt idx="440">
                  <c:v>0.92880000000000063</c:v>
                </c:pt>
                <c:pt idx="441">
                  <c:v>0.93230000000000002</c:v>
                </c:pt>
                <c:pt idx="442">
                  <c:v>0.93149999999999999</c:v>
                </c:pt>
                <c:pt idx="443">
                  <c:v>0.9234</c:v>
                </c:pt>
                <c:pt idx="444">
                  <c:v>0.92349999999999999</c:v>
                </c:pt>
                <c:pt idx="445">
                  <c:v>0.92459999999999998</c:v>
                </c:pt>
                <c:pt idx="446">
                  <c:v>0.92190000000000005</c:v>
                </c:pt>
                <c:pt idx="447">
                  <c:v>0.92420000000000002</c:v>
                </c:pt>
                <c:pt idx="448">
                  <c:v>0.91970000000000063</c:v>
                </c:pt>
                <c:pt idx="449">
                  <c:v>0.92410000000000003</c:v>
                </c:pt>
                <c:pt idx="450">
                  <c:v>0.91779999999999995</c:v>
                </c:pt>
                <c:pt idx="451">
                  <c:v>0.92279999999999995</c:v>
                </c:pt>
                <c:pt idx="452">
                  <c:v>0.92459999999999998</c:v>
                </c:pt>
                <c:pt idx="453">
                  <c:v>0.92789999999999995</c:v>
                </c:pt>
                <c:pt idx="454">
                  <c:v>0.92920000000000003</c:v>
                </c:pt>
                <c:pt idx="455">
                  <c:v>0.92449999999999999</c:v>
                </c:pt>
                <c:pt idx="456">
                  <c:v>0.92730000000000001</c:v>
                </c:pt>
                <c:pt idx="457">
                  <c:v>0.92589999999999995</c:v>
                </c:pt>
                <c:pt idx="458">
                  <c:v>0.93389999999999995</c:v>
                </c:pt>
                <c:pt idx="459">
                  <c:v>0.93300000000000005</c:v>
                </c:pt>
                <c:pt idx="460">
                  <c:v>0.93080000000000063</c:v>
                </c:pt>
                <c:pt idx="461">
                  <c:v>0.93059999999999998</c:v>
                </c:pt>
                <c:pt idx="462">
                  <c:v>0.92870000000000064</c:v>
                </c:pt>
                <c:pt idx="463">
                  <c:v>0.92910000000000004</c:v>
                </c:pt>
                <c:pt idx="464">
                  <c:v>0.93759999999999999</c:v>
                </c:pt>
                <c:pt idx="465">
                  <c:v>0.93790000000000062</c:v>
                </c:pt>
                <c:pt idx="466">
                  <c:v>0.92220000000000002</c:v>
                </c:pt>
                <c:pt idx="467">
                  <c:v>0.91770000000000063</c:v>
                </c:pt>
                <c:pt idx="468">
                  <c:v>0.92559999999999998</c:v>
                </c:pt>
                <c:pt idx="469">
                  <c:v>0.91979999999999995</c:v>
                </c:pt>
                <c:pt idx="470">
                  <c:v>0.91359999999999997</c:v>
                </c:pt>
                <c:pt idx="471">
                  <c:v>0.91100000000000003</c:v>
                </c:pt>
                <c:pt idx="472">
                  <c:v>0.90369999999999995</c:v>
                </c:pt>
                <c:pt idx="473">
                  <c:v>0.91800000000000004</c:v>
                </c:pt>
                <c:pt idx="474">
                  <c:v>0.9163</c:v>
                </c:pt>
                <c:pt idx="475">
                  <c:v>0.91139999999999999</c:v>
                </c:pt>
                <c:pt idx="476">
                  <c:v>0.91159999999999997</c:v>
                </c:pt>
                <c:pt idx="477">
                  <c:v>0.91090000000000004</c:v>
                </c:pt>
              </c:numCache>
            </c:numRef>
          </c:val>
          <c:smooth val="0"/>
        </c:ser>
        <c:dLbls>
          <c:showLegendKey val="0"/>
          <c:showVal val="0"/>
          <c:showCatName val="0"/>
          <c:showSerName val="0"/>
          <c:showPercent val="0"/>
          <c:showBubbleSize val="0"/>
        </c:dLbls>
        <c:marker val="1"/>
        <c:smooth val="0"/>
        <c:axId val="42879616"/>
        <c:axId val="42893696"/>
      </c:lineChart>
      <c:lineChart>
        <c:grouping val="standard"/>
        <c:varyColors val="0"/>
        <c:ser>
          <c:idx val="4"/>
          <c:order val="1"/>
          <c:tx>
            <c:strRef>
              <c:f>Sheet1!$C$1</c:f>
              <c:strCache>
                <c:ptCount val="1"/>
                <c:pt idx="0">
                  <c:v>EM</c:v>
                </c:pt>
              </c:strCache>
            </c:strRef>
          </c:tx>
          <c:spPr>
            <a:ln w="25400">
              <a:solidFill>
                <a:srgbClr val="E8810D"/>
              </a:solidFill>
              <a:prstDash val="solid"/>
            </a:ln>
          </c:spPr>
          <c:marker>
            <c:symbol val="none"/>
          </c:marker>
          <c:cat>
            <c:numRef>
              <c:f>Sheet1!$A$2:$A$479</c:f>
              <c:numCache>
                <c:formatCode>m/d/yy</c:formatCode>
                <c:ptCount val="478"/>
                <c:pt idx="0">
                  <c:v>26662</c:v>
                </c:pt>
                <c:pt idx="1">
                  <c:v>26695</c:v>
                </c:pt>
                <c:pt idx="2">
                  <c:v>26723</c:v>
                </c:pt>
                <c:pt idx="3">
                  <c:v>26753</c:v>
                </c:pt>
                <c:pt idx="4">
                  <c:v>26784</c:v>
                </c:pt>
                <c:pt idx="5">
                  <c:v>26815</c:v>
                </c:pt>
                <c:pt idx="6">
                  <c:v>26844</c:v>
                </c:pt>
                <c:pt idx="7">
                  <c:v>26876</c:v>
                </c:pt>
                <c:pt idx="8">
                  <c:v>26907</c:v>
                </c:pt>
                <c:pt idx="9">
                  <c:v>26935</c:v>
                </c:pt>
                <c:pt idx="10">
                  <c:v>26968</c:v>
                </c:pt>
                <c:pt idx="11">
                  <c:v>26998</c:v>
                </c:pt>
                <c:pt idx="12">
                  <c:v>27029</c:v>
                </c:pt>
                <c:pt idx="13">
                  <c:v>27060</c:v>
                </c:pt>
                <c:pt idx="14">
                  <c:v>27088</c:v>
                </c:pt>
                <c:pt idx="15">
                  <c:v>27117</c:v>
                </c:pt>
                <c:pt idx="16">
                  <c:v>27149</c:v>
                </c:pt>
                <c:pt idx="17">
                  <c:v>27180</c:v>
                </c:pt>
                <c:pt idx="18">
                  <c:v>27208</c:v>
                </c:pt>
                <c:pt idx="19">
                  <c:v>27241</c:v>
                </c:pt>
                <c:pt idx="20">
                  <c:v>27271</c:v>
                </c:pt>
                <c:pt idx="21">
                  <c:v>27302</c:v>
                </c:pt>
                <c:pt idx="22">
                  <c:v>27333</c:v>
                </c:pt>
                <c:pt idx="23">
                  <c:v>27362</c:v>
                </c:pt>
                <c:pt idx="24">
                  <c:v>27394</c:v>
                </c:pt>
                <c:pt idx="25">
                  <c:v>27425</c:v>
                </c:pt>
                <c:pt idx="26">
                  <c:v>27453</c:v>
                </c:pt>
                <c:pt idx="27">
                  <c:v>27484</c:v>
                </c:pt>
                <c:pt idx="28">
                  <c:v>27514</c:v>
                </c:pt>
                <c:pt idx="29">
                  <c:v>27544</c:v>
                </c:pt>
                <c:pt idx="30">
                  <c:v>27575</c:v>
                </c:pt>
                <c:pt idx="31">
                  <c:v>27606</c:v>
                </c:pt>
                <c:pt idx="32">
                  <c:v>27635</c:v>
                </c:pt>
                <c:pt idx="33">
                  <c:v>27667</c:v>
                </c:pt>
                <c:pt idx="34">
                  <c:v>27698</c:v>
                </c:pt>
                <c:pt idx="35">
                  <c:v>27726</c:v>
                </c:pt>
                <c:pt idx="36">
                  <c:v>27759</c:v>
                </c:pt>
                <c:pt idx="37">
                  <c:v>27789</c:v>
                </c:pt>
                <c:pt idx="38">
                  <c:v>27817</c:v>
                </c:pt>
                <c:pt idx="39">
                  <c:v>27850</c:v>
                </c:pt>
                <c:pt idx="40">
                  <c:v>27880</c:v>
                </c:pt>
                <c:pt idx="41">
                  <c:v>27911</c:v>
                </c:pt>
                <c:pt idx="42">
                  <c:v>27941</c:v>
                </c:pt>
                <c:pt idx="43">
                  <c:v>27971</c:v>
                </c:pt>
                <c:pt idx="44">
                  <c:v>28003</c:v>
                </c:pt>
                <c:pt idx="45">
                  <c:v>28033</c:v>
                </c:pt>
                <c:pt idx="46">
                  <c:v>28062</c:v>
                </c:pt>
                <c:pt idx="47">
                  <c:v>28094</c:v>
                </c:pt>
                <c:pt idx="48">
                  <c:v>28125</c:v>
                </c:pt>
                <c:pt idx="49">
                  <c:v>28156</c:v>
                </c:pt>
                <c:pt idx="50">
                  <c:v>28184</c:v>
                </c:pt>
                <c:pt idx="51">
                  <c:v>28215</c:v>
                </c:pt>
                <c:pt idx="52">
                  <c:v>28244</c:v>
                </c:pt>
                <c:pt idx="53">
                  <c:v>28276</c:v>
                </c:pt>
                <c:pt idx="54">
                  <c:v>28306</c:v>
                </c:pt>
                <c:pt idx="55">
                  <c:v>28335</c:v>
                </c:pt>
                <c:pt idx="56">
                  <c:v>28368</c:v>
                </c:pt>
                <c:pt idx="57">
                  <c:v>28398</c:v>
                </c:pt>
                <c:pt idx="58">
                  <c:v>28429</c:v>
                </c:pt>
                <c:pt idx="59">
                  <c:v>28459</c:v>
                </c:pt>
                <c:pt idx="60">
                  <c:v>28489</c:v>
                </c:pt>
                <c:pt idx="61">
                  <c:v>28521</c:v>
                </c:pt>
                <c:pt idx="62">
                  <c:v>28549</c:v>
                </c:pt>
                <c:pt idx="63">
                  <c:v>28580</c:v>
                </c:pt>
                <c:pt idx="64">
                  <c:v>28608</c:v>
                </c:pt>
                <c:pt idx="65">
                  <c:v>28641</c:v>
                </c:pt>
                <c:pt idx="66">
                  <c:v>28671</c:v>
                </c:pt>
                <c:pt idx="67">
                  <c:v>28702</c:v>
                </c:pt>
                <c:pt idx="68">
                  <c:v>28733</c:v>
                </c:pt>
                <c:pt idx="69">
                  <c:v>28762</c:v>
                </c:pt>
                <c:pt idx="70">
                  <c:v>28794</c:v>
                </c:pt>
                <c:pt idx="71">
                  <c:v>28824</c:v>
                </c:pt>
                <c:pt idx="72">
                  <c:v>28853</c:v>
                </c:pt>
                <c:pt idx="73">
                  <c:v>28886</c:v>
                </c:pt>
                <c:pt idx="74">
                  <c:v>28914</c:v>
                </c:pt>
                <c:pt idx="75">
                  <c:v>28944</c:v>
                </c:pt>
                <c:pt idx="76">
                  <c:v>28975</c:v>
                </c:pt>
                <c:pt idx="77">
                  <c:v>29006</c:v>
                </c:pt>
                <c:pt idx="78">
                  <c:v>29035</c:v>
                </c:pt>
                <c:pt idx="79">
                  <c:v>29067</c:v>
                </c:pt>
                <c:pt idx="80">
                  <c:v>29098</c:v>
                </c:pt>
                <c:pt idx="81">
                  <c:v>29126</c:v>
                </c:pt>
                <c:pt idx="82">
                  <c:v>29159</c:v>
                </c:pt>
                <c:pt idx="83">
                  <c:v>29189</c:v>
                </c:pt>
                <c:pt idx="84">
                  <c:v>29220</c:v>
                </c:pt>
                <c:pt idx="85">
                  <c:v>29251</c:v>
                </c:pt>
                <c:pt idx="86">
                  <c:v>29280</c:v>
                </c:pt>
                <c:pt idx="87">
                  <c:v>29311</c:v>
                </c:pt>
                <c:pt idx="88">
                  <c:v>29341</c:v>
                </c:pt>
                <c:pt idx="89">
                  <c:v>29371</c:v>
                </c:pt>
                <c:pt idx="90">
                  <c:v>29402</c:v>
                </c:pt>
                <c:pt idx="91">
                  <c:v>29433</c:v>
                </c:pt>
                <c:pt idx="92">
                  <c:v>29462</c:v>
                </c:pt>
                <c:pt idx="93">
                  <c:v>29494</c:v>
                </c:pt>
                <c:pt idx="94">
                  <c:v>29525</c:v>
                </c:pt>
                <c:pt idx="95">
                  <c:v>29553</c:v>
                </c:pt>
                <c:pt idx="96">
                  <c:v>29586</c:v>
                </c:pt>
                <c:pt idx="97">
                  <c:v>29616</c:v>
                </c:pt>
                <c:pt idx="98">
                  <c:v>29644</c:v>
                </c:pt>
                <c:pt idx="99">
                  <c:v>29676</c:v>
                </c:pt>
                <c:pt idx="100">
                  <c:v>29706</c:v>
                </c:pt>
                <c:pt idx="101">
                  <c:v>29735</c:v>
                </c:pt>
                <c:pt idx="102">
                  <c:v>29767</c:v>
                </c:pt>
                <c:pt idx="103">
                  <c:v>29798</c:v>
                </c:pt>
                <c:pt idx="104">
                  <c:v>29829</c:v>
                </c:pt>
                <c:pt idx="105">
                  <c:v>29859</c:v>
                </c:pt>
                <c:pt idx="106">
                  <c:v>29889</c:v>
                </c:pt>
                <c:pt idx="107">
                  <c:v>29920</c:v>
                </c:pt>
                <c:pt idx="108">
                  <c:v>29951</c:v>
                </c:pt>
                <c:pt idx="109">
                  <c:v>29980</c:v>
                </c:pt>
                <c:pt idx="110">
                  <c:v>30008</c:v>
                </c:pt>
                <c:pt idx="111">
                  <c:v>30041</c:v>
                </c:pt>
                <c:pt idx="112">
                  <c:v>30071</c:v>
                </c:pt>
                <c:pt idx="113">
                  <c:v>30102</c:v>
                </c:pt>
                <c:pt idx="114">
                  <c:v>30132</c:v>
                </c:pt>
                <c:pt idx="115">
                  <c:v>30162</c:v>
                </c:pt>
                <c:pt idx="116">
                  <c:v>30194</c:v>
                </c:pt>
                <c:pt idx="117">
                  <c:v>30224</c:v>
                </c:pt>
                <c:pt idx="118">
                  <c:v>30253</c:v>
                </c:pt>
                <c:pt idx="119">
                  <c:v>30285</c:v>
                </c:pt>
                <c:pt idx="120">
                  <c:v>30316</c:v>
                </c:pt>
                <c:pt idx="121">
                  <c:v>30347</c:v>
                </c:pt>
                <c:pt idx="122">
                  <c:v>30375</c:v>
                </c:pt>
                <c:pt idx="123">
                  <c:v>30406</c:v>
                </c:pt>
                <c:pt idx="124">
                  <c:v>30435</c:v>
                </c:pt>
                <c:pt idx="125">
                  <c:v>30467</c:v>
                </c:pt>
                <c:pt idx="126">
                  <c:v>30497</c:v>
                </c:pt>
                <c:pt idx="127">
                  <c:v>30526</c:v>
                </c:pt>
                <c:pt idx="128">
                  <c:v>30559</c:v>
                </c:pt>
                <c:pt idx="129">
                  <c:v>30589</c:v>
                </c:pt>
                <c:pt idx="130">
                  <c:v>30620</c:v>
                </c:pt>
                <c:pt idx="131">
                  <c:v>30650</c:v>
                </c:pt>
                <c:pt idx="132">
                  <c:v>30680</c:v>
                </c:pt>
                <c:pt idx="133">
                  <c:v>30712</c:v>
                </c:pt>
                <c:pt idx="134">
                  <c:v>30741</c:v>
                </c:pt>
                <c:pt idx="135">
                  <c:v>30771</c:v>
                </c:pt>
                <c:pt idx="136">
                  <c:v>30802</c:v>
                </c:pt>
                <c:pt idx="137">
                  <c:v>30833</c:v>
                </c:pt>
                <c:pt idx="138">
                  <c:v>30862</c:v>
                </c:pt>
                <c:pt idx="139">
                  <c:v>30894</c:v>
                </c:pt>
                <c:pt idx="140">
                  <c:v>30925</c:v>
                </c:pt>
                <c:pt idx="141">
                  <c:v>30953</c:v>
                </c:pt>
                <c:pt idx="142">
                  <c:v>30986</c:v>
                </c:pt>
                <c:pt idx="143">
                  <c:v>31016</c:v>
                </c:pt>
                <c:pt idx="144">
                  <c:v>31047</c:v>
                </c:pt>
                <c:pt idx="145">
                  <c:v>31078</c:v>
                </c:pt>
                <c:pt idx="146">
                  <c:v>31106</c:v>
                </c:pt>
                <c:pt idx="147">
                  <c:v>31135</c:v>
                </c:pt>
                <c:pt idx="148">
                  <c:v>31167</c:v>
                </c:pt>
                <c:pt idx="149">
                  <c:v>31198</c:v>
                </c:pt>
                <c:pt idx="150">
                  <c:v>31226</c:v>
                </c:pt>
                <c:pt idx="151">
                  <c:v>31259</c:v>
                </c:pt>
                <c:pt idx="152">
                  <c:v>31289</c:v>
                </c:pt>
                <c:pt idx="153">
                  <c:v>31320</c:v>
                </c:pt>
                <c:pt idx="154">
                  <c:v>31351</c:v>
                </c:pt>
                <c:pt idx="155">
                  <c:v>31380</c:v>
                </c:pt>
                <c:pt idx="156">
                  <c:v>31412</c:v>
                </c:pt>
                <c:pt idx="157">
                  <c:v>31443</c:v>
                </c:pt>
                <c:pt idx="158">
                  <c:v>31471</c:v>
                </c:pt>
                <c:pt idx="159">
                  <c:v>31502</c:v>
                </c:pt>
                <c:pt idx="160">
                  <c:v>31532</c:v>
                </c:pt>
                <c:pt idx="161">
                  <c:v>31562</c:v>
                </c:pt>
                <c:pt idx="162">
                  <c:v>31593</c:v>
                </c:pt>
                <c:pt idx="163">
                  <c:v>31624</c:v>
                </c:pt>
                <c:pt idx="164">
                  <c:v>31653</c:v>
                </c:pt>
                <c:pt idx="165">
                  <c:v>31685</c:v>
                </c:pt>
                <c:pt idx="166">
                  <c:v>31716</c:v>
                </c:pt>
                <c:pt idx="167">
                  <c:v>31744</c:v>
                </c:pt>
                <c:pt idx="168">
                  <c:v>31777</c:v>
                </c:pt>
                <c:pt idx="169">
                  <c:v>31807</c:v>
                </c:pt>
                <c:pt idx="170">
                  <c:v>31835</c:v>
                </c:pt>
                <c:pt idx="171">
                  <c:v>31867</c:v>
                </c:pt>
                <c:pt idx="172">
                  <c:v>31897</c:v>
                </c:pt>
                <c:pt idx="173">
                  <c:v>31926</c:v>
                </c:pt>
                <c:pt idx="174">
                  <c:v>31958</c:v>
                </c:pt>
                <c:pt idx="175">
                  <c:v>31989</c:v>
                </c:pt>
                <c:pt idx="176">
                  <c:v>32020</c:v>
                </c:pt>
                <c:pt idx="177">
                  <c:v>32050</c:v>
                </c:pt>
                <c:pt idx="178">
                  <c:v>32080</c:v>
                </c:pt>
                <c:pt idx="179">
                  <c:v>32111</c:v>
                </c:pt>
                <c:pt idx="180">
                  <c:v>32142</c:v>
                </c:pt>
                <c:pt idx="181">
                  <c:v>32171</c:v>
                </c:pt>
                <c:pt idx="182">
                  <c:v>32202</c:v>
                </c:pt>
                <c:pt idx="183">
                  <c:v>32233</c:v>
                </c:pt>
                <c:pt idx="184">
                  <c:v>32262</c:v>
                </c:pt>
                <c:pt idx="185">
                  <c:v>32294</c:v>
                </c:pt>
                <c:pt idx="186">
                  <c:v>32324</c:v>
                </c:pt>
                <c:pt idx="187">
                  <c:v>32353</c:v>
                </c:pt>
                <c:pt idx="188">
                  <c:v>32386</c:v>
                </c:pt>
                <c:pt idx="189">
                  <c:v>32416</c:v>
                </c:pt>
                <c:pt idx="190">
                  <c:v>32447</c:v>
                </c:pt>
                <c:pt idx="191">
                  <c:v>32477</c:v>
                </c:pt>
                <c:pt idx="192">
                  <c:v>32507</c:v>
                </c:pt>
                <c:pt idx="193">
                  <c:v>32539</c:v>
                </c:pt>
                <c:pt idx="194">
                  <c:v>32567</c:v>
                </c:pt>
                <c:pt idx="195">
                  <c:v>32598</c:v>
                </c:pt>
                <c:pt idx="196">
                  <c:v>32626</c:v>
                </c:pt>
                <c:pt idx="197">
                  <c:v>32659</c:v>
                </c:pt>
                <c:pt idx="198">
                  <c:v>32689</c:v>
                </c:pt>
                <c:pt idx="199">
                  <c:v>32720</c:v>
                </c:pt>
                <c:pt idx="200">
                  <c:v>32751</c:v>
                </c:pt>
                <c:pt idx="201">
                  <c:v>32780</c:v>
                </c:pt>
                <c:pt idx="202">
                  <c:v>32812</c:v>
                </c:pt>
                <c:pt idx="203">
                  <c:v>32842</c:v>
                </c:pt>
                <c:pt idx="204">
                  <c:v>32871</c:v>
                </c:pt>
                <c:pt idx="205">
                  <c:v>32904</c:v>
                </c:pt>
                <c:pt idx="206">
                  <c:v>32932</c:v>
                </c:pt>
                <c:pt idx="207">
                  <c:v>32962</c:v>
                </c:pt>
                <c:pt idx="208">
                  <c:v>32993</c:v>
                </c:pt>
                <c:pt idx="209">
                  <c:v>33024</c:v>
                </c:pt>
                <c:pt idx="210">
                  <c:v>33053</c:v>
                </c:pt>
                <c:pt idx="211">
                  <c:v>33085</c:v>
                </c:pt>
                <c:pt idx="212">
                  <c:v>33116</c:v>
                </c:pt>
                <c:pt idx="213">
                  <c:v>33144</c:v>
                </c:pt>
                <c:pt idx="214">
                  <c:v>33177</c:v>
                </c:pt>
                <c:pt idx="215">
                  <c:v>33207</c:v>
                </c:pt>
                <c:pt idx="216">
                  <c:v>33238</c:v>
                </c:pt>
                <c:pt idx="217">
                  <c:v>33269</c:v>
                </c:pt>
                <c:pt idx="218">
                  <c:v>33297</c:v>
                </c:pt>
                <c:pt idx="219">
                  <c:v>33326</c:v>
                </c:pt>
                <c:pt idx="220">
                  <c:v>33358</c:v>
                </c:pt>
                <c:pt idx="221">
                  <c:v>33389</c:v>
                </c:pt>
                <c:pt idx="222">
                  <c:v>33417</c:v>
                </c:pt>
                <c:pt idx="223">
                  <c:v>33450</c:v>
                </c:pt>
                <c:pt idx="224">
                  <c:v>33480</c:v>
                </c:pt>
                <c:pt idx="225">
                  <c:v>33511</c:v>
                </c:pt>
                <c:pt idx="226">
                  <c:v>33542</c:v>
                </c:pt>
                <c:pt idx="227">
                  <c:v>33571</c:v>
                </c:pt>
                <c:pt idx="228">
                  <c:v>33603</c:v>
                </c:pt>
                <c:pt idx="229">
                  <c:v>33634</c:v>
                </c:pt>
                <c:pt idx="230">
                  <c:v>33662</c:v>
                </c:pt>
                <c:pt idx="231">
                  <c:v>33694</c:v>
                </c:pt>
                <c:pt idx="232">
                  <c:v>33724</c:v>
                </c:pt>
                <c:pt idx="233">
                  <c:v>33753</c:v>
                </c:pt>
                <c:pt idx="234">
                  <c:v>33785</c:v>
                </c:pt>
                <c:pt idx="235">
                  <c:v>33816</c:v>
                </c:pt>
                <c:pt idx="236">
                  <c:v>33847</c:v>
                </c:pt>
                <c:pt idx="237">
                  <c:v>33877</c:v>
                </c:pt>
                <c:pt idx="238">
                  <c:v>33907</c:v>
                </c:pt>
                <c:pt idx="239">
                  <c:v>33938</c:v>
                </c:pt>
                <c:pt idx="240">
                  <c:v>33969</c:v>
                </c:pt>
                <c:pt idx="241">
                  <c:v>33998</c:v>
                </c:pt>
                <c:pt idx="242">
                  <c:v>34026</c:v>
                </c:pt>
                <c:pt idx="243">
                  <c:v>34059</c:v>
                </c:pt>
                <c:pt idx="244">
                  <c:v>34089</c:v>
                </c:pt>
                <c:pt idx="245">
                  <c:v>34120</c:v>
                </c:pt>
                <c:pt idx="246">
                  <c:v>34150</c:v>
                </c:pt>
                <c:pt idx="247">
                  <c:v>34180</c:v>
                </c:pt>
                <c:pt idx="248">
                  <c:v>34212</c:v>
                </c:pt>
                <c:pt idx="249">
                  <c:v>34242</c:v>
                </c:pt>
                <c:pt idx="250">
                  <c:v>34271</c:v>
                </c:pt>
                <c:pt idx="251">
                  <c:v>34303</c:v>
                </c:pt>
                <c:pt idx="252">
                  <c:v>34334</c:v>
                </c:pt>
                <c:pt idx="253">
                  <c:v>34365</c:v>
                </c:pt>
                <c:pt idx="254">
                  <c:v>34393</c:v>
                </c:pt>
                <c:pt idx="255">
                  <c:v>34424</c:v>
                </c:pt>
                <c:pt idx="256">
                  <c:v>34453</c:v>
                </c:pt>
                <c:pt idx="257">
                  <c:v>34485</c:v>
                </c:pt>
                <c:pt idx="258">
                  <c:v>34515</c:v>
                </c:pt>
                <c:pt idx="259">
                  <c:v>34544</c:v>
                </c:pt>
                <c:pt idx="260">
                  <c:v>34577</c:v>
                </c:pt>
                <c:pt idx="261">
                  <c:v>34607</c:v>
                </c:pt>
                <c:pt idx="262">
                  <c:v>34638</c:v>
                </c:pt>
                <c:pt idx="263">
                  <c:v>34668</c:v>
                </c:pt>
                <c:pt idx="264">
                  <c:v>34698</c:v>
                </c:pt>
                <c:pt idx="265">
                  <c:v>34730</c:v>
                </c:pt>
                <c:pt idx="266">
                  <c:v>34758</c:v>
                </c:pt>
                <c:pt idx="267">
                  <c:v>34789</c:v>
                </c:pt>
                <c:pt idx="268">
                  <c:v>34817</c:v>
                </c:pt>
                <c:pt idx="269">
                  <c:v>34850</c:v>
                </c:pt>
                <c:pt idx="270">
                  <c:v>34880</c:v>
                </c:pt>
                <c:pt idx="271">
                  <c:v>34911</c:v>
                </c:pt>
                <c:pt idx="272">
                  <c:v>34942</c:v>
                </c:pt>
                <c:pt idx="273">
                  <c:v>34971</c:v>
                </c:pt>
                <c:pt idx="274">
                  <c:v>35003</c:v>
                </c:pt>
                <c:pt idx="275">
                  <c:v>35033</c:v>
                </c:pt>
                <c:pt idx="276">
                  <c:v>35062</c:v>
                </c:pt>
                <c:pt idx="277">
                  <c:v>35095</c:v>
                </c:pt>
                <c:pt idx="278">
                  <c:v>35124</c:v>
                </c:pt>
                <c:pt idx="279">
                  <c:v>35153</c:v>
                </c:pt>
                <c:pt idx="280">
                  <c:v>35185</c:v>
                </c:pt>
                <c:pt idx="281">
                  <c:v>35216</c:v>
                </c:pt>
                <c:pt idx="282">
                  <c:v>35244</c:v>
                </c:pt>
                <c:pt idx="283">
                  <c:v>35277</c:v>
                </c:pt>
                <c:pt idx="284">
                  <c:v>35307</c:v>
                </c:pt>
                <c:pt idx="285">
                  <c:v>35338</c:v>
                </c:pt>
                <c:pt idx="286">
                  <c:v>35369</c:v>
                </c:pt>
                <c:pt idx="287">
                  <c:v>35398</c:v>
                </c:pt>
                <c:pt idx="288">
                  <c:v>35430</c:v>
                </c:pt>
                <c:pt idx="289">
                  <c:v>35461</c:v>
                </c:pt>
                <c:pt idx="290">
                  <c:v>35489</c:v>
                </c:pt>
                <c:pt idx="291">
                  <c:v>35520</c:v>
                </c:pt>
                <c:pt idx="292">
                  <c:v>35550</c:v>
                </c:pt>
                <c:pt idx="293">
                  <c:v>35580</c:v>
                </c:pt>
                <c:pt idx="294">
                  <c:v>35611</c:v>
                </c:pt>
                <c:pt idx="295">
                  <c:v>35642</c:v>
                </c:pt>
                <c:pt idx="296">
                  <c:v>35671</c:v>
                </c:pt>
                <c:pt idx="297">
                  <c:v>35703</c:v>
                </c:pt>
                <c:pt idx="298">
                  <c:v>35734</c:v>
                </c:pt>
                <c:pt idx="299">
                  <c:v>35762</c:v>
                </c:pt>
                <c:pt idx="300">
                  <c:v>35795</c:v>
                </c:pt>
                <c:pt idx="301">
                  <c:v>35825</c:v>
                </c:pt>
                <c:pt idx="302">
                  <c:v>35853</c:v>
                </c:pt>
                <c:pt idx="303">
                  <c:v>35885</c:v>
                </c:pt>
                <c:pt idx="304">
                  <c:v>35915</c:v>
                </c:pt>
                <c:pt idx="305">
                  <c:v>35944</c:v>
                </c:pt>
                <c:pt idx="306">
                  <c:v>35976</c:v>
                </c:pt>
                <c:pt idx="307">
                  <c:v>36007</c:v>
                </c:pt>
                <c:pt idx="308">
                  <c:v>36038</c:v>
                </c:pt>
                <c:pt idx="309">
                  <c:v>36068</c:v>
                </c:pt>
                <c:pt idx="310">
                  <c:v>36098</c:v>
                </c:pt>
                <c:pt idx="311">
                  <c:v>36129</c:v>
                </c:pt>
                <c:pt idx="312">
                  <c:v>36160</c:v>
                </c:pt>
                <c:pt idx="313">
                  <c:v>36189</c:v>
                </c:pt>
                <c:pt idx="314">
                  <c:v>36217</c:v>
                </c:pt>
                <c:pt idx="315">
                  <c:v>36250</c:v>
                </c:pt>
                <c:pt idx="316">
                  <c:v>36280</c:v>
                </c:pt>
                <c:pt idx="317">
                  <c:v>36311</c:v>
                </c:pt>
                <c:pt idx="318">
                  <c:v>36341</c:v>
                </c:pt>
                <c:pt idx="319">
                  <c:v>36371</c:v>
                </c:pt>
                <c:pt idx="320">
                  <c:v>36403</c:v>
                </c:pt>
                <c:pt idx="321">
                  <c:v>36433</c:v>
                </c:pt>
                <c:pt idx="322">
                  <c:v>36462</c:v>
                </c:pt>
                <c:pt idx="323">
                  <c:v>36494</c:v>
                </c:pt>
                <c:pt idx="324">
                  <c:v>36525</c:v>
                </c:pt>
                <c:pt idx="325">
                  <c:v>36556</c:v>
                </c:pt>
                <c:pt idx="326">
                  <c:v>36585</c:v>
                </c:pt>
                <c:pt idx="327">
                  <c:v>36616</c:v>
                </c:pt>
                <c:pt idx="328">
                  <c:v>36644</c:v>
                </c:pt>
                <c:pt idx="329">
                  <c:v>36677</c:v>
                </c:pt>
                <c:pt idx="330">
                  <c:v>36707</c:v>
                </c:pt>
                <c:pt idx="331">
                  <c:v>36738</c:v>
                </c:pt>
                <c:pt idx="332">
                  <c:v>36769</c:v>
                </c:pt>
                <c:pt idx="333">
                  <c:v>36798</c:v>
                </c:pt>
                <c:pt idx="334">
                  <c:v>36830</c:v>
                </c:pt>
                <c:pt idx="335">
                  <c:v>36860</c:v>
                </c:pt>
                <c:pt idx="336">
                  <c:v>36889</c:v>
                </c:pt>
                <c:pt idx="337">
                  <c:v>36922</c:v>
                </c:pt>
                <c:pt idx="338">
                  <c:v>36950</c:v>
                </c:pt>
                <c:pt idx="339">
                  <c:v>36980</c:v>
                </c:pt>
                <c:pt idx="340">
                  <c:v>37011</c:v>
                </c:pt>
                <c:pt idx="341">
                  <c:v>37042</c:v>
                </c:pt>
                <c:pt idx="342">
                  <c:v>37071</c:v>
                </c:pt>
                <c:pt idx="343">
                  <c:v>37103</c:v>
                </c:pt>
                <c:pt idx="344">
                  <c:v>37134</c:v>
                </c:pt>
                <c:pt idx="345">
                  <c:v>37162</c:v>
                </c:pt>
                <c:pt idx="346">
                  <c:v>37195</c:v>
                </c:pt>
                <c:pt idx="347">
                  <c:v>37225</c:v>
                </c:pt>
                <c:pt idx="348">
                  <c:v>37256</c:v>
                </c:pt>
                <c:pt idx="349">
                  <c:v>37287</c:v>
                </c:pt>
                <c:pt idx="350">
                  <c:v>37315</c:v>
                </c:pt>
                <c:pt idx="351">
                  <c:v>37344</c:v>
                </c:pt>
                <c:pt idx="352">
                  <c:v>37376</c:v>
                </c:pt>
                <c:pt idx="353">
                  <c:v>37407</c:v>
                </c:pt>
                <c:pt idx="354">
                  <c:v>37435</c:v>
                </c:pt>
                <c:pt idx="355">
                  <c:v>37468</c:v>
                </c:pt>
                <c:pt idx="356">
                  <c:v>37498</c:v>
                </c:pt>
                <c:pt idx="357">
                  <c:v>37529</c:v>
                </c:pt>
                <c:pt idx="358">
                  <c:v>37560</c:v>
                </c:pt>
                <c:pt idx="359">
                  <c:v>37589</c:v>
                </c:pt>
                <c:pt idx="360">
                  <c:v>37621</c:v>
                </c:pt>
                <c:pt idx="361">
                  <c:v>37652</c:v>
                </c:pt>
                <c:pt idx="362">
                  <c:v>37680</c:v>
                </c:pt>
                <c:pt idx="363">
                  <c:v>37711</c:v>
                </c:pt>
                <c:pt idx="364">
                  <c:v>37741</c:v>
                </c:pt>
                <c:pt idx="365">
                  <c:v>37771</c:v>
                </c:pt>
                <c:pt idx="366">
                  <c:v>37802</c:v>
                </c:pt>
                <c:pt idx="367">
                  <c:v>37833</c:v>
                </c:pt>
                <c:pt idx="368">
                  <c:v>37862</c:v>
                </c:pt>
                <c:pt idx="369">
                  <c:v>37894</c:v>
                </c:pt>
                <c:pt idx="370">
                  <c:v>37925</c:v>
                </c:pt>
                <c:pt idx="371">
                  <c:v>37953</c:v>
                </c:pt>
                <c:pt idx="372">
                  <c:v>37986</c:v>
                </c:pt>
                <c:pt idx="373">
                  <c:v>38016</c:v>
                </c:pt>
                <c:pt idx="374">
                  <c:v>38044</c:v>
                </c:pt>
                <c:pt idx="375">
                  <c:v>38077</c:v>
                </c:pt>
                <c:pt idx="376">
                  <c:v>38107</c:v>
                </c:pt>
                <c:pt idx="377">
                  <c:v>38138</c:v>
                </c:pt>
                <c:pt idx="378">
                  <c:v>38168</c:v>
                </c:pt>
                <c:pt idx="379">
                  <c:v>38198</c:v>
                </c:pt>
                <c:pt idx="380">
                  <c:v>38230</c:v>
                </c:pt>
                <c:pt idx="381">
                  <c:v>38260</c:v>
                </c:pt>
                <c:pt idx="382">
                  <c:v>38289</c:v>
                </c:pt>
                <c:pt idx="383">
                  <c:v>38321</c:v>
                </c:pt>
                <c:pt idx="384">
                  <c:v>38352</c:v>
                </c:pt>
                <c:pt idx="385">
                  <c:v>38383</c:v>
                </c:pt>
                <c:pt idx="386">
                  <c:v>38411</c:v>
                </c:pt>
                <c:pt idx="387">
                  <c:v>38442</c:v>
                </c:pt>
                <c:pt idx="388">
                  <c:v>38471</c:v>
                </c:pt>
                <c:pt idx="389">
                  <c:v>38503</c:v>
                </c:pt>
                <c:pt idx="390">
                  <c:v>38533</c:v>
                </c:pt>
                <c:pt idx="391">
                  <c:v>38562</c:v>
                </c:pt>
                <c:pt idx="392">
                  <c:v>38595</c:v>
                </c:pt>
                <c:pt idx="393">
                  <c:v>38625</c:v>
                </c:pt>
                <c:pt idx="394">
                  <c:v>38656</c:v>
                </c:pt>
                <c:pt idx="395">
                  <c:v>38686</c:v>
                </c:pt>
                <c:pt idx="396">
                  <c:v>38716</c:v>
                </c:pt>
                <c:pt idx="397">
                  <c:v>38748</c:v>
                </c:pt>
                <c:pt idx="398">
                  <c:v>38776</c:v>
                </c:pt>
                <c:pt idx="399">
                  <c:v>38807</c:v>
                </c:pt>
                <c:pt idx="400">
                  <c:v>38835</c:v>
                </c:pt>
                <c:pt idx="401">
                  <c:v>38868</c:v>
                </c:pt>
                <c:pt idx="402">
                  <c:v>38898</c:v>
                </c:pt>
                <c:pt idx="403">
                  <c:v>38929</c:v>
                </c:pt>
                <c:pt idx="404">
                  <c:v>38960</c:v>
                </c:pt>
                <c:pt idx="405">
                  <c:v>38989</c:v>
                </c:pt>
                <c:pt idx="406">
                  <c:v>39021</c:v>
                </c:pt>
                <c:pt idx="407">
                  <c:v>39051</c:v>
                </c:pt>
                <c:pt idx="408">
                  <c:v>39080</c:v>
                </c:pt>
                <c:pt idx="409">
                  <c:v>39113</c:v>
                </c:pt>
                <c:pt idx="410">
                  <c:v>39141</c:v>
                </c:pt>
                <c:pt idx="411">
                  <c:v>39171</c:v>
                </c:pt>
                <c:pt idx="412">
                  <c:v>39202</c:v>
                </c:pt>
                <c:pt idx="413">
                  <c:v>39233</c:v>
                </c:pt>
                <c:pt idx="414">
                  <c:v>39262</c:v>
                </c:pt>
                <c:pt idx="415">
                  <c:v>39294</c:v>
                </c:pt>
                <c:pt idx="416">
                  <c:v>39325</c:v>
                </c:pt>
                <c:pt idx="417">
                  <c:v>39355</c:v>
                </c:pt>
                <c:pt idx="418">
                  <c:v>39386</c:v>
                </c:pt>
                <c:pt idx="419">
                  <c:v>39416</c:v>
                </c:pt>
                <c:pt idx="420">
                  <c:v>39447</c:v>
                </c:pt>
                <c:pt idx="421">
                  <c:v>39478</c:v>
                </c:pt>
                <c:pt idx="422">
                  <c:v>39507</c:v>
                </c:pt>
                <c:pt idx="423">
                  <c:v>39538</c:v>
                </c:pt>
                <c:pt idx="424">
                  <c:v>39568</c:v>
                </c:pt>
                <c:pt idx="425">
                  <c:v>39599</c:v>
                </c:pt>
                <c:pt idx="426">
                  <c:v>39629</c:v>
                </c:pt>
                <c:pt idx="427">
                  <c:v>39660</c:v>
                </c:pt>
                <c:pt idx="428">
                  <c:v>39691</c:v>
                </c:pt>
                <c:pt idx="429">
                  <c:v>39721</c:v>
                </c:pt>
                <c:pt idx="430">
                  <c:v>39752</c:v>
                </c:pt>
                <c:pt idx="431">
                  <c:v>39782</c:v>
                </c:pt>
                <c:pt idx="432">
                  <c:v>39813</c:v>
                </c:pt>
                <c:pt idx="433">
                  <c:v>39814</c:v>
                </c:pt>
                <c:pt idx="434">
                  <c:v>39845</c:v>
                </c:pt>
                <c:pt idx="435">
                  <c:v>39873</c:v>
                </c:pt>
                <c:pt idx="436">
                  <c:v>39904</c:v>
                </c:pt>
                <c:pt idx="437">
                  <c:v>39934</c:v>
                </c:pt>
                <c:pt idx="438">
                  <c:v>39965</c:v>
                </c:pt>
                <c:pt idx="439">
                  <c:v>39995</c:v>
                </c:pt>
                <c:pt idx="440">
                  <c:v>40026</c:v>
                </c:pt>
                <c:pt idx="441">
                  <c:v>40057</c:v>
                </c:pt>
                <c:pt idx="442">
                  <c:v>40087</c:v>
                </c:pt>
                <c:pt idx="443">
                  <c:v>40118</c:v>
                </c:pt>
                <c:pt idx="444">
                  <c:v>40148</c:v>
                </c:pt>
                <c:pt idx="445">
                  <c:v>40179</c:v>
                </c:pt>
                <c:pt idx="446">
                  <c:v>40210</c:v>
                </c:pt>
                <c:pt idx="447">
                  <c:v>40238</c:v>
                </c:pt>
                <c:pt idx="448">
                  <c:v>40269</c:v>
                </c:pt>
                <c:pt idx="449">
                  <c:v>40299</c:v>
                </c:pt>
                <c:pt idx="450">
                  <c:v>40330</c:v>
                </c:pt>
                <c:pt idx="451">
                  <c:v>40360</c:v>
                </c:pt>
                <c:pt idx="452">
                  <c:v>40391</c:v>
                </c:pt>
                <c:pt idx="453">
                  <c:v>40422</c:v>
                </c:pt>
                <c:pt idx="454">
                  <c:v>40452</c:v>
                </c:pt>
                <c:pt idx="455">
                  <c:v>40483</c:v>
                </c:pt>
                <c:pt idx="456">
                  <c:v>40513</c:v>
                </c:pt>
                <c:pt idx="457">
                  <c:v>40544</c:v>
                </c:pt>
                <c:pt idx="458">
                  <c:v>40575</c:v>
                </c:pt>
                <c:pt idx="459">
                  <c:v>40603</c:v>
                </c:pt>
                <c:pt idx="460">
                  <c:v>40634</c:v>
                </c:pt>
                <c:pt idx="461">
                  <c:v>40664</c:v>
                </c:pt>
                <c:pt idx="462">
                  <c:v>40695</c:v>
                </c:pt>
                <c:pt idx="463">
                  <c:v>40725</c:v>
                </c:pt>
                <c:pt idx="464">
                  <c:v>40756</c:v>
                </c:pt>
                <c:pt idx="465">
                  <c:v>40787</c:v>
                </c:pt>
                <c:pt idx="466">
                  <c:v>40817</c:v>
                </c:pt>
                <c:pt idx="467">
                  <c:v>40848</c:v>
                </c:pt>
                <c:pt idx="468">
                  <c:v>40878</c:v>
                </c:pt>
                <c:pt idx="469">
                  <c:v>40909</c:v>
                </c:pt>
                <c:pt idx="470">
                  <c:v>40940</c:v>
                </c:pt>
                <c:pt idx="471">
                  <c:v>40969</c:v>
                </c:pt>
                <c:pt idx="472">
                  <c:v>41000</c:v>
                </c:pt>
                <c:pt idx="473">
                  <c:v>41030</c:v>
                </c:pt>
                <c:pt idx="474">
                  <c:v>41061</c:v>
                </c:pt>
                <c:pt idx="475">
                  <c:v>41091</c:v>
                </c:pt>
                <c:pt idx="476">
                  <c:v>41122</c:v>
                </c:pt>
                <c:pt idx="477">
                  <c:v>41153</c:v>
                </c:pt>
              </c:numCache>
            </c:numRef>
          </c:cat>
          <c:val>
            <c:numRef>
              <c:f>Sheet1!$C$2:$C$479</c:f>
              <c:numCache>
                <c:formatCode>General</c:formatCode>
                <c:ptCount val="478"/>
                <c:pt idx="292">
                  <c:v>0.41710000000000008</c:v>
                </c:pt>
                <c:pt idx="293">
                  <c:v>0.42920000000000008</c:v>
                </c:pt>
                <c:pt idx="294">
                  <c:v>0.42880000000000046</c:v>
                </c:pt>
                <c:pt idx="295">
                  <c:v>0.41460000000000002</c:v>
                </c:pt>
                <c:pt idx="296">
                  <c:v>0.52459999999999996</c:v>
                </c:pt>
                <c:pt idx="297">
                  <c:v>0.55910000000000004</c:v>
                </c:pt>
                <c:pt idx="298">
                  <c:v>0.60360000000000091</c:v>
                </c:pt>
                <c:pt idx="299">
                  <c:v>0.57180000000000064</c:v>
                </c:pt>
                <c:pt idx="300">
                  <c:v>0.57380000000000064</c:v>
                </c:pt>
                <c:pt idx="301">
                  <c:v>0.6107000000000008</c:v>
                </c:pt>
                <c:pt idx="302">
                  <c:v>0.65060000000000096</c:v>
                </c:pt>
                <c:pt idx="303">
                  <c:v>0.65660000000000096</c:v>
                </c:pt>
                <c:pt idx="304">
                  <c:v>0.6601000000000008</c:v>
                </c:pt>
                <c:pt idx="305">
                  <c:v>0.66950000000000065</c:v>
                </c:pt>
                <c:pt idx="306">
                  <c:v>0.61410000000000065</c:v>
                </c:pt>
                <c:pt idx="307">
                  <c:v>0.58419999999999994</c:v>
                </c:pt>
                <c:pt idx="308">
                  <c:v>0.74490000000000078</c:v>
                </c:pt>
                <c:pt idx="309">
                  <c:v>0.75390000000000079</c:v>
                </c:pt>
                <c:pt idx="310">
                  <c:v>0.76640000000000064</c:v>
                </c:pt>
                <c:pt idx="311">
                  <c:v>0.77700000000000014</c:v>
                </c:pt>
                <c:pt idx="312">
                  <c:v>0.77300000000000013</c:v>
                </c:pt>
                <c:pt idx="313">
                  <c:v>0.77400000000000013</c:v>
                </c:pt>
                <c:pt idx="314">
                  <c:v>0.75260000000000093</c:v>
                </c:pt>
                <c:pt idx="315">
                  <c:v>0.74090000000000078</c:v>
                </c:pt>
                <c:pt idx="316">
                  <c:v>0.7357000000000008</c:v>
                </c:pt>
                <c:pt idx="317">
                  <c:v>0.72750000000000004</c:v>
                </c:pt>
                <c:pt idx="318">
                  <c:v>0.7327000000000008</c:v>
                </c:pt>
                <c:pt idx="319">
                  <c:v>0.72400000000000064</c:v>
                </c:pt>
                <c:pt idx="320">
                  <c:v>0.72019999999999995</c:v>
                </c:pt>
                <c:pt idx="321">
                  <c:v>0.72319999999999995</c:v>
                </c:pt>
                <c:pt idx="322">
                  <c:v>0.72319999999999995</c:v>
                </c:pt>
                <c:pt idx="323">
                  <c:v>0.72110000000000063</c:v>
                </c:pt>
                <c:pt idx="324">
                  <c:v>0.73320000000000063</c:v>
                </c:pt>
                <c:pt idx="325">
                  <c:v>0.70730000000000004</c:v>
                </c:pt>
                <c:pt idx="326">
                  <c:v>0.70440000000000003</c:v>
                </c:pt>
                <c:pt idx="327">
                  <c:v>0.68400000000000083</c:v>
                </c:pt>
                <c:pt idx="328">
                  <c:v>0.70009999999999994</c:v>
                </c:pt>
                <c:pt idx="329">
                  <c:v>0.70320000000000005</c:v>
                </c:pt>
                <c:pt idx="330">
                  <c:v>0.70040000000000002</c:v>
                </c:pt>
                <c:pt idx="331">
                  <c:v>0.71400000000000063</c:v>
                </c:pt>
                <c:pt idx="332">
                  <c:v>0.6887000000000012</c:v>
                </c:pt>
                <c:pt idx="333">
                  <c:v>0.69930000000000081</c:v>
                </c:pt>
                <c:pt idx="334">
                  <c:v>0.6923000000000008</c:v>
                </c:pt>
                <c:pt idx="335">
                  <c:v>0.71580000000000066</c:v>
                </c:pt>
                <c:pt idx="336">
                  <c:v>0.71380000000000066</c:v>
                </c:pt>
                <c:pt idx="337">
                  <c:v>0.71680000000000066</c:v>
                </c:pt>
                <c:pt idx="338">
                  <c:v>0.70980000000000065</c:v>
                </c:pt>
                <c:pt idx="339">
                  <c:v>0.71880000000000066</c:v>
                </c:pt>
                <c:pt idx="340">
                  <c:v>0.71940000000000004</c:v>
                </c:pt>
                <c:pt idx="341">
                  <c:v>0.72729999999999995</c:v>
                </c:pt>
                <c:pt idx="342">
                  <c:v>0.77240000000000009</c:v>
                </c:pt>
                <c:pt idx="343">
                  <c:v>0.77540000000000009</c:v>
                </c:pt>
                <c:pt idx="344">
                  <c:v>0.6907000000000012</c:v>
                </c:pt>
                <c:pt idx="345">
                  <c:v>0.71390000000000065</c:v>
                </c:pt>
                <c:pt idx="346">
                  <c:v>0.69590000000000096</c:v>
                </c:pt>
                <c:pt idx="347">
                  <c:v>0.70270000000000066</c:v>
                </c:pt>
                <c:pt idx="348">
                  <c:v>0.71919999999999995</c:v>
                </c:pt>
                <c:pt idx="349">
                  <c:v>0.73029999999999995</c:v>
                </c:pt>
                <c:pt idx="350">
                  <c:v>0.73200000000000065</c:v>
                </c:pt>
                <c:pt idx="351">
                  <c:v>0.73300000000000065</c:v>
                </c:pt>
                <c:pt idx="352">
                  <c:v>0.71290000000000064</c:v>
                </c:pt>
                <c:pt idx="353">
                  <c:v>0.71330000000000005</c:v>
                </c:pt>
                <c:pt idx="354">
                  <c:v>0.70950000000000002</c:v>
                </c:pt>
                <c:pt idx="355">
                  <c:v>0.71940000000000004</c:v>
                </c:pt>
                <c:pt idx="356">
                  <c:v>0.72019999999999995</c:v>
                </c:pt>
                <c:pt idx="357">
                  <c:v>0.73880000000000079</c:v>
                </c:pt>
                <c:pt idx="358">
                  <c:v>0.75120000000000064</c:v>
                </c:pt>
                <c:pt idx="359">
                  <c:v>0.76180000000000092</c:v>
                </c:pt>
                <c:pt idx="360">
                  <c:v>0.74910000000000065</c:v>
                </c:pt>
                <c:pt idx="361">
                  <c:v>0.75870000000000093</c:v>
                </c:pt>
                <c:pt idx="362">
                  <c:v>0.76180000000000092</c:v>
                </c:pt>
                <c:pt idx="363">
                  <c:v>0.79049999999999998</c:v>
                </c:pt>
                <c:pt idx="364">
                  <c:v>0.81120000000000003</c:v>
                </c:pt>
                <c:pt idx="365">
                  <c:v>0.81859999999999999</c:v>
                </c:pt>
                <c:pt idx="366">
                  <c:v>0.81570000000000065</c:v>
                </c:pt>
                <c:pt idx="367">
                  <c:v>0.81880000000000064</c:v>
                </c:pt>
                <c:pt idx="368">
                  <c:v>0.83680000000000065</c:v>
                </c:pt>
                <c:pt idx="369">
                  <c:v>0.83380000000000065</c:v>
                </c:pt>
                <c:pt idx="370">
                  <c:v>0.85710000000000064</c:v>
                </c:pt>
                <c:pt idx="371">
                  <c:v>0.84810000000000063</c:v>
                </c:pt>
                <c:pt idx="372">
                  <c:v>0.85190000000000066</c:v>
                </c:pt>
                <c:pt idx="373">
                  <c:v>0.86490000000000078</c:v>
                </c:pt>
                <c:pt idx="374">
                  <c:v>0.85629999999999995</c:v>
                </c:pt>
                <c:pt idx="375">
                  <c:v>0.84900000000000064</c:v>
                </c:pt>
                <c:pt idx="376">
                  <c:v>0.84060000000000079</c:v>
                </c:pt>
                <c:pt idx="377">
                  <c:v>0.83220000000000005</c:v>
                </c:pt>
                <c:pt idx="378">
                  <c:v>0.82730000000000004</c:v>
                </c:pt>
                <c:pt idx="379">
                  <c:v>0.84030000000000005</c:v>
                </c:pt>
                <c:pt idx="380">
                  <c:v>0.84690000000000065</c:v>
                </c:pt>
                <c:pt idx="381">
                  <c:v>0.83609999999999995</c:v>
                </c:pt>
                <c:pt idx="382">
                  <c:v>0.83710000000000062</c:v>
                </c:pt>
                <c:pt idx="383">
                  <c:v>0.82620000000000005</c:v>
                </c:pt>
                <c:pt idx="384">
                  <c:v>0.84019999999999995</c:v>
                </c:pt>
                <c:pt idx="385">
                  <c:v>0.8466000000000008</c:v>
                </c:pt>
                <c:pt idx="386">
                  <c:v>0.84119999999999995</c:v>
                </c:pt>
                <c:pt idx="387">
                  <c:v>0.82850000000000001</c:v>
                </c:pt>
                <c:pt idx="388">
                  <c:v>0.85000000000000064</c:v>
                </c:pt>
                <c:pt idx="389">
                  <c:v>0.85029999999999994</c:v>
                </c:pt>
                <c:pt idx="390">
                  <c:v>0.83340000000000003</c:v>
                </c:pt>
                <c:pt idx="391">
                  <c:v>0.81610000000000005</c:v>
                </c:pt>
                <c:pt idx="392">
                  <c:v>0.81620000000000004</c:v>
                </c:pt>
                <c:pt idx="393">
                  <c:v>0.73440000000000005</c:v>
                </c:pt>
                <c:pt idx="394">
                  <c:v>0.75170000000000092</c:v>
                </c:pt>
                <c:pt idx="395">
                  <c:v>0.75480000000000091</c:v>
                </c:pt>
                <c:pt idx="396">
                  <c:v>0.73590000000000066</c:v>
                </c:pt>
                <c:pt idx="397">
                  <c:v>0.72780000000000078</c:v>
                </c:pt>
                <c:pt idx="398">
                  <c:v>0.71880000000000066</c:v>
                </c:pt>
                <c:pt idx="399">
                  <c:v>0.72810000000000064</c:v>
                </c:pt>
                <c:pt idx="400">
                  <c:v>0.72729999999999995</c:v>
                </c:pt>
                <c:pt idx="401">
                  <c:v>0.75330000000000064</c:v>
                </c:pt>
                <c:pt idx="402">
                  <c:v>0.75540000000000063</c:v>
                </c:pt>
                <c:pt idx="403">
                  <c:v>0.75470000000000093</c:v>
                </c:pt>
                <c:pt idx="404">
                  <c:v>0.74890000000000079</c:v>
                </c:pt>
                <c:pt idx="405">
                  <c:v>0.73740000000000061</c:v>
                </c:pt>
                <c:pt idx="406">
                  <c:v>0.72710000000000063</c:v>
                </c:pt>
                <c:pt idx="407">
                  <c:v>0.72780000000000078</c:v>
                </c:pt>
                <c:pt idx="408">
                  <c:v>0.72670000000000079</c:v>
                </c:pt>
                <c:pt idx="409">
                  <c:v>0.71440000000000003</c:v>
                </c:pt>
                <c:pt idx="410">
                  <c:v>0.71270000000000078</c:v>
                </c:pt>
                <c:pt idx="411">
                  <c:v>0.7206000000000008</c:v>
                </c:pt>
                <c:pt idx="412">
                  <c:v>0.69760000000000122</c:v>
                </c:pt>
                <c:pt idx="413">
                  <c:v>0.71190000000000064</c:v>
                </c:pt>
                <c:pt idx="414">
                  <c:v>0.69090000000000096</c:v>
                </c:pt>
                <c:pt idx="415">
                  <c:v>0.61710000000000065</c:v>
                </c:pt>
                <c:pt idx="416">
                  <c:v>0.60190000000000066</c:v>
                </c:pt>
                <c:pt idx="417">
                  <c:v>0.62630000000000063</c:v>
                </c:pt>
                <c:pt idx="418">
                  <c:v>0.61590000000000078</c:v>
                </c:pt>
                <c:pt idx="419">
                  <c:v>0.64480000000000093</c:v>
                </c:pt>
                <c:pt idx="420">
                  <c:v>0.64830000000000065</c:v>
                </c:pt>
                <c:pt idx="421">
                  <c:v>0.71990000000000065</c:v>
                </c:pt>
                <c:pt idx="422">
                  <c:v>0.64820000000000066</c:v>
                </c:pt>
                <c:pt idx="423">
                  <c:v>0.63449999999999995</c:v>
                </c:pt>
                <c:pt idx="424">
                  <c:v>0.63800000000000079</c:v>
                </c:pt>
                <c:pt idx="425">
                  <c:v>0.64120000000000066</c:v>
                </c:pt>
                <c:pt idx="426">
                  <c:v>0.69310000000000083</c:v>
                </c:pt>
                <c:pt idx="427">
                  <c:v>0.68660000000000099</c:v>
                </c:pt>
                <c:pt idx="428">
                  <c:v>0.64470000000000094</c:v>
                </c:pt>
                <c:pt idx="429">
                  <c:v>0.72640000000000005</c:v>
                </c:pt>
                <c:pt idx="430">
                  <c:v>0.82280000000000064</c:v>
                </c:pt>
                <c:pt idx="431">
                  <c:v>0.82060000000000066</c:v>
                </c:pt>
                <c:pt idx="432">
                  <c:v>0.82199999999999995</c:v>
                </c:pt>
                <c:pt idx="433">
                  <c:v>0.81670000000000065</c:v>
                </c:pt>
                <c:pt idx="434">
                  <c:v>0.80049999999999999</c:v>
                </c:pt>
                <c:pt idx="435">
                  <c:v>0.81950000000000001</c:v>
                </c:pt>
                <c:pt idx="436">
                  <c:v>0.83819999999999995</c:v>
                </c:pt>
                <c:pt idx="437">
                  <c:v>0.84730000000000005</c:v>
                </c:pt>
                <c:pt idx="438">
                  <c:v>0.84630000000000005</c:v>
                </c:pt>
                <c:pt idx="439">
                  <c:v>0.85200000000000065</c:v>
                </c:pt>
                <c:pt idx="440">
                  <c:v>0.84400000000000064</c:v>
                </c:pt>
                <c:pt idx="441">
                  <c:v>0.84980000000000067</c:v>
                </c:pt>
                <c:pt idx="442">
                  <c:v>0.84930000000000005</c:v>
                </c:pt>
                <c:pt idx="443">
                  <c:v>0.84370000000000078</c:v>
                </c:pt>
                <c:pt idx="444">
                  <c:v>0.84370000000000078</c:v>
                </c:pt>
                <c:pt idx="445">
                  <c:v>0.84890000000000065</c:v>
                </c:pt>
                <c:pt idx="446">
                  <c:v>0.84380000000000066</c:v>
                </c:pt>
                <c:pt idx="447">
                  <c:v>0.84590000000000065</c:v>
                </c:pt>
                <c:pt idx="448">
                  <c:v>0.8456000000000008</c:v>
                </c:pt>
                <c:pt idx="449">
                  <c:v>0.84919999999999995</c:v>
                </c:pt>
                <c:pt idx="450">
                  <c:v>0.84930000000000005</c:v>
                </c:pt>
                <c:pt idx="451">
                  <c:v>0.86310000000000064</c:v>
                </c:pt>
                <c:pt idx="452">
                  <c:v>0.86590000000000078</c:v>
                </c:pt>
                <c:pt idx="453">
                  <c:v>0.86960000000000093</c:v>
                </c:pt>
                <c:pt idx="454">
                  <c:v>0.87549999999999994</c:v>
                </c:pt>
                <c:pt idx="455">
                  <c:v>0.87260000000000093</c:v>
                </c:pt>
                <c:pt idx="456">
                  <c:v>0.8738000000000008</c:v>
                </c:pt>
                <c:pt idx="457">
                  <c:v>0.86450000000000005</c:v>
                </c:pt>
                <c:pt idx="458">
                  <c:v>0.88100000000000056</c:v>
                </c:pt>
                <c:pt idx="459">
                  <c:v>0.87900000000000078</c:v>
                </c:pt>
                <c:pt idx="460">
                  <c:v>0.87720000000000065</c:v>
                </c:pt>
                <c:pt idx="461">
                  <c:v>0.87730000000000063</c:v>
                </c:pt>
                <c:pt idx="462">
                  <c:v>0.87230000000000063</c:v>
                </c:pt>
                <c:pt idx="463">
                  <c:v>0.87230000000000063</c:v>
                </c:pt>
                <c:pt idx="464">
                  <c:v>0.89310000000000056</c:v>
                </c:pt>
                <c:pt idx="465">
                  <c:v>0.89030000000000054</c:v>
                </c:pt>
                <c:pt idx="466">
                  <c:v>0.86530000000000062</c:v>
                </c:pt>
                <c:pt idx="467">
                  <c:v>0.8496000000000008</c:v>
                </c:pt>
                <c:pt idx="468">
                  <c:v>0.85610000000000064</c:v>
                </c:pt>
                <c:pt idx="469">
                  <c:v>0.85129999999999995</c:v>
                </c:pt>
                <c:pt idx="470">
                  <c:v>0.86539999999999995</c:v>
                </c:pt>
                <c:pt idx="471">
                  <c:v>0.84160000000000079</c:v>
                </c:pt>
                <c:pt idx="472">
                  <c:v>0.82750000000000001</c:v>
                </c:pt>
                <c:pt idx="473">
                  <c:v>0.85590000000000066</c:v>
                </c:pt>
                <c:pt idx="474">
                  <c:v>0.85650000000000004</c:v>
                </c:pt>
                <c:pt idx="475">
                  <c:v>0.84770000000000079</c:v>
                </c:pt>
                <c:pt idx="476">
                  <c:v>0.85200000000000065</c:v>
                </c:pt>
                <c:pt idx="477">
                  <c:v>0.85340000000000005</c:v>
                </c:pt>
              </c:numCache>
            </c:numRef>
          </c:val>
          <c:smooth val="0"/>
        </c:ser>
        <c:ser>
          <c:idx val="0"/>
          <c:order val="2"/>
          <c:tx>
            <c:strRef>
              <c:f>Sheet1!$D$1</c:f>
              <c:strCache>
                <c:ptCount val="1"/>
                <c:pt idx="0">
                  <c:v>Russell</c:v>
                </c:pt>
              </c:strCache>
            </c:strRef>
          </c:tx>
          <c:spPr>
            <a:ln w="25400">
              <a:solidFill>
                <a:srgbClr val="6B5957"/>
              </a:solidFill>
              <a:prstDash val="solid"/>
            </a:ln>
          </c:spPr>
          <c:marker>
            <c:symbol val="none"/>
          </c:marker>
          <c:cat>
            <c:numRef>
              <c:f>Sheet1!$A$2:$A$479</c:f>
              <c:numCache>
                <c:formatCode>m/d/yy</c:formatCode>
                <c:ptCount val="478"/>
                <c:pt idx="0">
                  <c:v>26662</c:v>
                </c:pt>
                <c:pt idx="1">
                  <c:v>26695</c:v>
                </c:pt>
                <c:pt idx="2">
                  <c:v>26723</c:v>
                </c:pt>
                <c:pt idx="3">
                  <c:v>26753</c:v>
                </c:pt>
                <c:pt idx="4">
                  <c:v>26784</c:v>
                </c:pt>
                <c:pt idx="5">
                  <c:v>26815</c:v>
                </c:pt>
                <c:pt idx="6">
                  <c:v>26844</c:v>
                </c:pt>
                <c:pt idx="7">
                  <c:v>26876</c:v>
                </c:pt>
                <c:pt idx="8">
                  <c:v>26907</c:v>
                </c:pt>
                <c:pt idx="9">
                  <c:v>26935</c:v>
                </c:pt>
                <c:pt idx="10">
                  <c:v>26968</c:v>
                </c:pt>
                <c:pt idx="11">
                  <c:v>26998</c:v>
                </c:pt>
                <c:pt idx="12">
                  <c:v>27029</c:v>
                </c:pt>
                <c:pt idx="13">
                  <c:v>27060</c:v>
                </c:pt>
                <c:pt idx="14">
                  <c:v>27088</c:v>
                </c:pt>
                <c:pt idx="15">
                  <c:v>27117</c:v>
                </c:pt>
                <c:pt idx="16">
                  <c:v>27149</c:v>
                </c:pt>
                <c:pt idx="17">
                  <c:v>27180</c:v>
                </c:pt>
                <c:pt idx="18">
                  <c:v>27208</c:v>
                </c:pt>
                <c:pt idx="19">
                  <c:v>27241</c:v>
                </c:pt>
                <c:pt idx="20">
                  <c:v>27271</c:v>
                </c:pt>
                <c:pt idx="21">
                  <c:v>27302</c:v>
                </c:pt>
                <c:pt idx="22">
                  <c:v>27333</c:v>
                </c:pt>
                <c:pt idx="23">
                  <c:v>27362</c:v>
                </c:pt>
                <c:pt idx="24">
                  <c:v>27394</c:v>
                </c:pt>
                <c:pt idx="25">
                  <c:v>27425</c:v>
                </c:pt>
                <c:pt idx="26">
                  <c:v>27453</c:v>
                </c:pt>
                <c:pt idx="27">
                  <c:v>27484</c:v>
                </c:pt>
                <c:pt idx="28">
                  <c:v>27514</c:v>
                </c:pt>
                <c:pt idx="29">
                  <c:v>27544</c:v>
                </c:pt>
                <c:pt idx="30">
                  <c:v>27575</c:v>
                </c:pt>
                <c:pt idx="31">
                  <c:v>27606</c:v>
                </c:pt>
                <c:pt idx="32">
                  <c:v>27635</c:v>
                </c:pt>
                <c:pt idx="33">
                  <c:v>27667</c:v>
                </c:pt>
                <c:pt idx="34">
                  <c:v>27698</c:v>
                </c:pt>
                <c:pt idx="35">
                  <c:v>27726</c:v>
                </c:pt>
                <c:pt idx="36">
                  <c:v>27759</c:v>
                </c:pt>
                <c:pt idx="37">
                  <c:v>27789</c:v>
                </c:pt>
                <c:pt idx="38">
                  <c:v>27817</c:v>
                </c:pt>
                <c:pt idx="39">
                  <c:v>27850</c:v>
                </c:pt>
                <c:pt idx="40">
                  <c:v>27880</c:v>
                </c:pt>
                <c:pt idx="41">
                  <c:v>27911</c:v>
                </c:pt>
                <c:pt idx="42">
                  <c:v>27941</c:v>
                </c:pt>
                <c:pt idx="43">
                  <c:v>27971</c:v>
                </c:pt>
                <c:pt idx="44">
                  <c:v>28003</c:v>
                </c:pt>
                <c:pt idx="45">
                  <c:v>28033</c:v>
                </c:pt>
                <c:pt idx="46">
                  <c:v>28062</c:v>
                </c:pt>
                <c:pt idx="47">
                  <c:v>28094</c:v>
                </c:pt>
                <c:pt idx="48">
                  <c:v>28125</c:v>
                </c:pt>
                <c:pt idx="49">
                  <c:v>28156</c:v>
                </c:pt>
                <c:pt idx="50">
                  <c:v>28184</c:v>
                </c:pt>
                <c:pt idx="51">
                  <c:v>28215</c:v>
                </c:pt>
                <c:pt idx="52">
                  <c:v>28244</c:v>
                </c:pt>
                <c:pt idx="53">
                  <c:v>28276</c:v>
                </c:pt>
                <c:pt idx="54">
                  <c:v>28306</c:v>
                </c:pt>
                <c:pt idx="55">
                  <c:v>28335</c:v>
                </c:pt>
                <c:pt idx="56">
                  <c:v>28368</c:v>
                </c:pt>
                <c:pt idx="57">
                  <c:v>28398</c:v>
                </c:pt>
                <c:pt idx="58">
                  <c:v>28429</c:v>
                </c:pt>
                <c:pt idx="59">
                  <c:v>28459</c:v>
                </c:pt>
                <c:pt idx="60">
                  <c:v>28489</c:v>
                </c:pt>
                <c:pt idx="61">
                  <c:v>28521</c:v>
                </c:pt>
                <c:pt idx="62">
                  <c:v>28549</c:v>
                </c:pt>
                <c:pt idx="63">
                  <c:v>28580</c:v>
                </c:pt>
                <c:pt idx="64">
                  <c:v>28608</c:v>
                </c:pt>
                <c:pt idx="65">
                  <c:v>28641</c:v>
                </c:pt>
                <c:pt idx="66">
                  <c:v>28671</c:v>
                </c:pt>
                <c:pt idx="67">
                  <c:v>28702</c:v>
                </c:pt>
                <c:pt idx="68">
                  <c:v>28733</c:v>
                </c:pt>
                <c:pt idx="69">
                  <c:v>28762</c:v>
                </c:pt>
                <c:pt idx="70">
                  <c:v>28794</c:v>
                </c:pt>
                <c:pt idx="71">
                  <c:v>28824</c:v>
                </c:pt>
                <c:pt idx="72">
                  <c:v>28853</c:v>
                </c:pt>
                <c:pt idx="73">
                  <c:v>28886</c:v>
                </c:pt>
                <c:pt idx="74">
                  <c:v>28914</c:v>
                </c:pt>
                <c:pt idx="75">
                  <c:v>28944</c:v>
                </c:pt>
                <c:pt idx="76">
                  <c:v>28975</c:v>
                </c:pt>
                <c:pt idx="77">
                  <c:v>29006</c:v>
                </c:pt>
                <c:pt idx="78">
                  <c:v>29035</c:v>
                </c:pt>
                <c:pt idx="79">
                  <c:v>29067</c:v>
                </c:pt>
                <c:pt idx="80">
                  <c:v>29098</c:v>
                </c:pt>
                <c:pt idx="81">
                  <c:v>29126</c:v>
                </c:pt>
                <c:pt idx="82">
                  <c:v>29159</c:v>
                </c:pt>
                <c:pt idx="83">
                  <c:v>29189</c:v>
                </c:pt>
                <c:pt idx="84">
                  <c:v>29220</c:v>
                </c:pt>
                <c:pt idx="85">
                  <c:v>29251</c:v>
                </c:pt>
                <c:pt idx="86">
                  <c:v>29280</c:v>
                </c:pt>
                <c:pt idx="87">
                  <c:v>29311</c:v>
                </c:pt>
                <c:pt idx="88">
                  <c:v>29341</c:v>
                </c:pt>
                <c:pt idx="89">
                  <c:v>29371</c:v>
                </c:pt>
                <c:pt idx="90">
                  <c:v>29402</c:v>
                </c:pt>
                <c:pt idx="91">
                  <c:v>29433</c:v>
                </c:pt>
                <c:pt idx="92">
                  <c:v>29462</c:v>
                </c:pt>
                <c:pt idx="93">
                  <c:v>29494</c:v>
                </c:pt>
                <c:pt idx="94">
                  <c:v>29525</c:v>
                </c:pt>
                <c:pt idx="95">
                  <c:v>29553</c:v>
                </c:pt>
                <c:pt idx="96">
                  <c:v>29586</c:v>
                </c:pt>
                <c:pt idx="97">
                  <c:v>29616</c:v>
                </c:pt>
                <c:pt idx="98">
                  <c:v>29644</c:v>
                </c:pt>
                <c:pt idx="99">
                  <c:v>29676</c:v>
                </c:pt>
                <c:pt idx="100">
                  <c:v>29706</c:v>
                </c:pt>
                <c:pt idx="101">
                  <c:v>29735</c:v>
                </c:pt>
                <c:pt idx="102">
                  <c:v>29767</c:v>
                </c:pt>
                <c:pt idx="103">
                  <c:v>29798</c:v>
                </c:pt>
                <c:pt idx="104">
                  <c:v>29829</c:v>
                </c:pt>
                <c:pt idx="105">
                  <c:v>29859</c:v>
                </c:pt>
                <c:pt idx="106">
                  <c:v>29889</c:v>
                </c:pt>
                <c:pt idx="107">
                  <c:v>29920</c:v>
                </c:pt>
                <c:pt idx="108">
                  <c:v>29951</c:v>
                </c:pt>
                <c:pt idx="109">
                  <c:v>29980</c:v>
                </c:pt>
                <c:pt idx="110">
                  <c:v>30008</c:v>
                </c:pt>
                <c:pt idx="111">
                  <c:v>30041</c:v>
                </c:pt>
                <c:pt idx="112">
                  <c:v>30071</c:v>
                </c:pt>
                <c:pt idx="113">
                  <c:v>30102</c:v>
                </c:pt>
                <c:pt idx="114">
                  <c:v>30132</c:v>
                </c:pt>
                <c:pt idx="115">
                  <c:v>30162</c:v>
                </c:pt>
                <c:pt idx="116">
                  <c:v>30194</c:v>
                </c:pt>
                <c:pt idx="117">
                  <c:v>30224</c:v>
                </c:pt>
                <c:pt idx="118">
                  <c:v>30253</c:v>
                </c:pt>
                <c:pt idx="119">
                  <c:v>30285</c:v>
                </c:pt>
                <c:pt idx="120">
                  <c:v>30316</c:v>
                </c:pt>
                <c:pt idx="121">
                  <c:v>30347</c:v>
                </c:pt>
                <c:pt idx="122">
                  <c:v>30375</c:v>
                </c:pt>
                <c:pt idx="123">
                  <c:v>30406</c:v>
                </c:pt>
                <c:pt idx="124">
                  <c:v>30435</c:v>
                </c:pt>
                <c:pt idx="125">
                  <c:v>30467</c:v>
                </c:pt>
                <c:pt idx="126">
                  <c:v>30497</c:v>
                </c:pt>
                <c:pt idx="127">
                  <c:v>30526</c:v>
                </c:pt>
                <c:pt idx="128">
                  <c:v>30559</c:v>
                </c:pt>
                <c:pt idx="129">
                  <c:v>30589</c:v>
                </c:pt>
                <c:pt idx="130">
                  <c:v>30620</c:v>
                </c:pt>
                <c:pt idx="131">
                  <c:v>30650</c:v>
                </c:pt>
                <c:pt idx="132">
                  <c:v>30680</c:v>
                </c:pt>
                <c:pt idx="133">
                  <c:v>30712</c:v>
                </c:pt>
                <c:pt idx="134">
                  <c:v>30741</c:v>
                </c:pt>
                <c:pt idx="135">
                  <c:v>30771</c:v>
                </c:pt>
                <c:pt idx="136">
                  <c:v>30802</c:v>
                </c:pt>
                <c:pt idx="137">
                  <c:v>30833</c:v>
                </c:pt>
                <c:pt idx="138">
                  <c:v>30862</c:v>
                </c:pt>
                <c:pt idx="139">
                  <c:v>30894</c:v>
                </c:pt>
                <c:pt idx="140">
                  <c:v>30925</c:v>
                </c:pt>
                <c:pt idx="141">
                  <c:v>30953</c:v>
                </c:pt>
                <c:pt idx="142">
                  <c:v>30986</c:v>
                </c:pt>
                <c:pt idx="143">
                  <c:v>31016</c:v>
                </c:pt>
                <c:pt idx="144">
                  <c:v>31047</c:v>
                </c:pt>
                <c:pt idx="145">
                  <c:v>31078</c:v>
                </c:pt>
                <c:pt idx="146">
                  <c:v>31106</c:v>
                </c:pt>
                <c:pt idx="147">
                  <c:v>31135</c:v>
                </c:pt>
                <c:pt idx="148">
                  <c:v>31167</c:v>
                </c:pt>
                <c:pt idx="149">
                  <c:v>31198</c:v>
                </c:pt>
                <c:pt idx="150">
                  <c:v>31226</c:v>
                </c:pt>
                <c:pt idx="151">
                  <c:v>31259</c:v>
                </c:pt>
                <c:pt idx="152">
                  <c:v>31289</c:v>
                </c:pt>
                <c:pt idx="153">
                  <c:v>31320</c:v>
                </c:pt>
                <c:pt idx="154">
                  <c:v>31351</c:v>
                </c:pt>
                <c:pt idx="155">
                  <c:v>31380</c:v>
                </c:pt>
                <c:pt idx="156">
                  <c:v>31412</c:v>
                </c:pt>
                <c:pt idx="157">
                  <c:v>31443</c:v>
                </c:pt>
                <c:pt idx="158">
                  <c:v>31471</c:v>
                </c:pt>
                <c:pt idx="159">
                  <c:v>31502</c:v>
                </c:pt>
                <c:pt idx="160">
                  <c:v>31532</c:v>
                </c:pt>
                <c:pt idx="161">
                  <c:v>31562</c:v>
                </c:pt>
                <c:pt idx="162">
                  <c:v>31593</c:v>
                </c:pt>
                <c:pt idx="163">
                  <c:v>31624</c:v>
                </c:pt>
                <c:pt idx="164">
                  <c:v>31653</c:v>
                </c:pt>
                <c:pt idx="165">
                  <c:v>31685</c:v>
                </c:pt>
                <c:pt idx="166">
                  <c:v>31716</c:v>
                </c:pt>
                <c:pt idx="167">
                  <c:v>31744</c:v>
                </c:pt>
                <c:pt idx="168">
                  <c:v>31777</c:v>
                </c:pt>
                <c:pt idx="169">
                  <c:v>31807</c:v>
                </c:pt>
                <c:pt idx="170">
                  <c:v>31835</c:v>
                </c:pt>
                <c:pt idx="171">
                  <c:v>31867</c:v>
                </c:pt>
                <c:pt idx="172">
                  <c:v>31897</c:v>
                </c:pt>
                <c:pt idx="173">
                  <c:v>31926</c:v>
                </c:pt>
                <c:pt idx="174">
                  <c:v>31958</c:v>
                </c:pt>
                <c:pt idx="175">
                  <c:v>31989</c:v>
                </c:pt>
                <c:pt idx="176">
                  <c:v>32020</c:v>
                </c:pt>
                <c:pt idx="177">
                  <c:v>32050</c:v>
                </c:pt>
                <c:pt idx="178">
                  <c:v>32080</c:v>
                </c:pt>
                <c:pt idx="179">
                  <c:v>32111</c:v>
                </c:pt>
                <c:pt idx="180">
                  <c:v>32142</c:v>
                </c:pt>
                <c:pt idx="181">
                  <c:v>32171</c:v>
                </c:pt>
                <c:pt idx="182">
                  <c:v>32202</c:v>
                </c:pt>
                <c:pt idx="183">
                  <c:v>32233</c:v>
                </c:pt>
                <c:pt idx="184">
                  <c:v>32262</c:v>
                </c:pt>
                <c:pt idx="185">
                  <c:v>32294</c:v>
                </c:pt>
                <c:pt idx="186">
                  <c:v>32324</c:v>
                </c:pt>
                <c:pt idx="187">
                  <c:v>32353</c:v>
                </c:pt>
                <c:pt idx="188">
                  <c:v>32386</c:v>
                </c:pt>
                <c:pt idx="189">
                  <c:v>32416</c:v>
                </c:pt>
                <c:pt idx="190">
                  <c:v>32447</c:v>
                </c:pt>
                <c:pt idx="191">
                  <c:v>32477</c:v>
                </c:pt>
                <c:pt idx="192">
                  <c:v>32507</c:v>
                </c:pt>
                <c:pt idx="193">
                  <c:v>32539</c:v>
                </c:pt>
                <c:pt idx="194">
                  <c:v>32567</c:v>
                </c:pt>
                <c:pt idx="195">
                  <c:v>32598</c:v>
                </c:pt>
                <c:pt idx="196">
                  <c:v>32626</c:v>
                </c:pt>
                <c:pt idx="197">
                  <c:v>32659</c:v>
                </c:pt>
                <c:pt idx="198">
                  <c:v>32689</c:v>
                </c:pt>
                <c:pt idx="199">
                  <c:v>32720</c:v>
                </c:pt>
                <c:pt idx="200">
                  <c:v>32751</c:v>
                </c:pt>
                <c:pt idx="201">
                  <c:v>32780</c:v>
                </c:pt>
                <c:pt idx="202">
                  <c:v>32812</c:v>
                </c:pt>
                <c:pt idx="203">
                  <c:v>32842</c:v>
                </c:pt>
                <c:pt idx="204">
                  <c:v>32871</c:v>
                </c:pt>
                <c:pt idx="205">
                  <c:v>32904</c:v>
                </c:pt>
                <c:pt idx="206">
                  <c:v>32932</c:v>
                </c:pt>
                <c:pt idx="207">
                  <c:v>32962</c:v>
                </c:pt>
                <c:pt idx="208">
                  <c:v>32993</c:v>
                </c:pt>
                <c:pt idx="209">
                  <c:v>33024</c:v>
                </c:pt>
                <c:pt idx="210">
                  <c:v>33053</c:v>
                </c:pt>
                <c:pt idx="211">
                  <c:v>33085</c:v>
                </c:pt>
                <c:pt idx="212">
                  <c:v>33116</c:v>
                </c:pt>
                <c:pt idx="213">
                  <c:v>33144</c:v>
                </c:pt>
                <c:pt idx="214">
                  <c:v>33177</c:v>
                </c:pt>
                <c:pt idx="215">
                  <c:v>33207</c:v>
                </c:pt>
                <c:pt idx="216">
                  <c:v>33238</c:v>
                </c:pt>
                <c:pt idx="217">
                  <c:v>33269</c:v>
                </c:pt>
                <c:pt idx="218">
                  <c:v>33297</c:v>
                </c:pt>
                <c:pt idx="219">
                  <c:v>33326</c:v>
                </c:pt>
                <c:pt idx="220">
                  <c:v>33358</c:v>
                </c:pt>
                <c:pt idx="221">
                  <c:v>33389</c:v>
                </c:pt>
                <c:pt idx="222">
                  <c:v>33417</c:v>
                </c:pt>
                <c:pt idx="223">
                  <c:v>33450</c:v>
                </c:pt>
                <c:pt idx="224">
                  <c:v>33480</c:v>
                </c:pt>
                <c:pt idx="225">
                  <c:v>33511</c:v>
                </c:pt>
                <c:pt idx="226">
                  <c:v>33542</c:v>
                </c:pt>
                <c:pt idx="227">
                  <c:v>33571</c:v>
                </c:pt>
                <c:pt idx="228">
                  <c:v>33603</c:v>
                </c:pt>
                <c:pt idx="229">
                  <c:v>33634</c:v>
                </c:pt>
                <c:pt idx="230">
                  <c:v>33662</c:v>
                </c:pt>
                <c:pt idx="231">
                  <c:v>33694</c:v>
                </c:pt>
                <c:pt idx="232">
                  <c:v>33724</c:v>
                </c:pt>
                <c:pt idx="233">
                  <c:v>33753</c:v>
                </c:pt>
                <c:pt idx="234">
                  <c:v>33785</c:v>
                </c:pt>
                <c:pt idx="235">
                  <c:v>33816</c:v>
                </c:pt>
                <c:pt idx="236">
                  <c:v>33847</c:v>
                </c:pt>
                <c:pt idx="237">
                  <c:v>33877</c:v>
                </c:pt>
                <c:pt idx="238">
                  <c:v>33907</c:v>
                </c:pt>
                <c:pt idx="239">
                  <c:v>33938</c:v>
                </c:pt>
                <c:pt idx="240">
                  <c:v>33969</c:v>
                </c:pt>
                <c:pt idx="241">
                  <c:v>33998</c:v>
                </c:pt>
                <c:pt idx="242">
                  <c:v>34026</c:v>
                </c:pt>
                <c:pt idx="243">
                  <c:v>34059</c:v>
                </c:pt>
                <c:pt idx="244">
                  <c:v>34089</c:v>
                </c:pt>
                <c:pt idx="245">
                  <c:v>34120</c:v>
                </c:pt>
                <c:pt idx="246">
                  <c:v>34150</c:v>
                </c:pt>
                <c:pt idx="247">
                  <c:v>34180</c:v>
                </c:pt>
                <c:pt idx="248">
                  <c:v>34212</c:v>
                </c:pt>
                <c:pt idx="249">
                  <c:v>34242</c:v>
                </c:pt>
                <c:pt idx="250">
                  <c:v>34271</c:v>
                </c:pt>
                <c:pt idx="251">
                  <c:v>34303</c:v>
                </c:pt>
                <c:pt idx="252">
                  <c:v>34334</c:v>
                </c:pt>
                <c:pt idx="253">
                  <c:v>34365</c:v>
                </c:pt>
                <c:pt idx="254">
                  <c:v>34393</c:v>
                </c:pt>
                <c:pt idx="255">
                  <c:v>34424</c:v>
                </c:pt>
                <c:pt idx="256">
                  <c:v>34453</c:v>
                </c:pt>
                <c:pt idx="257">
                  <c:v>34485</c:v>
                </c:pt>
                <c:pt idx="258">
                  <c:v>34515</c:v>
                </c:pt>
                <c:pt idx="259">
                  <c:v>34544</c:v>
                </c:pt>
                <c:pt idx="260">
                  <c:v>34577</c:v>
                </c:pt>
                <c:pt idx="261">
                  <c:v>34607</c:v>
                </c:pt>
                <c:pt idx="262">
                  <c:v>34638</c:v>
                </c:pt>
                <c:pt idx="263">
                  <c:v>34668</c:v>
                </c:pt>
                <c:pt idx="264">
                  <c:v>34698</c:v>
                </c:pt>
                <c:pt idx="265">
                  <c:v>34730</c:v>
                </c:pt>
                <c:pt idx="266">
                  <c:v>34758</c:v>
                </c:pt>
                <c:pt idx="267">
                  <c:v>34789</c:v>
                </c:pt>
                <c:pt idx="268">
                  <c:v>34817</c:v>
                </c:pt>
                <c:pt idx="269">
                  <c:v>34850</c:v>
                </c:pt>
                <c:pt idx="270">
                  <c:v>34880</c:v>
                </c:pt>
                <c:pt idx="271">
                  <c:v>34911</c:v>
                </c:pt>
                <c:pt idx="272">
                  <c:v>34942</c:v>
                </c:pt>
                <c:pt idx="273">
                  <c:v>34971</c:v>
                </c:pt>
                <c:pt idx="274">
                  <c:v>35003</c:v>
                </c:pt>
                <c:pt idx="275">
                  <c:v>35033</c:v>
                </c:pt>
                <c:pt idx="276">
                  <c:v>35062</c:v>
                </c:pt>
                <c:pt idx="277">
                  <c:v>35095</c:v>
                </c:pt>
                <c:pt idx="278">
                  <c:v>35124</c:v>
                </c:pt>
                <c:pt idx="279">
                  <c:v>35153</c:v>
                </c:pt>
                <c:pt idx="280">
                  <c:v>35185</c:v>
                </c:pt>
                <c:pt idx="281">
                  <c:v>35216</c:v>
                </c:pt>
                <c:pt idx="282">
                  <c:v>35244</c:v>
                </c:pt>
                <c:pt idx="283">
                  <c:v>35277</c:v>
                </c:pt>
                <c:pt idx="284">
                  <c:v>35307</c:v>
                </c:pt>
                <c:pt idx="285">
                  <c:v>35338</c:v>
                </c:pt>
                <c:pt idx="286">
                  <c:v>35369</c:v>
                </c:pt>
                <c:pt idx="287">
                  <c:v>35398</c:v>
                </c:pt>
                <c:pt idx="288">
                  <c:v>35430</c:v>
                </c:pt>
                <c:pt idx="289">
                  <c:v>35461</c:v>
                </c:pt>
                <c:pt idx="290">
                  <c:v>35489</c:v>
                </c:pt>
                <c:pt idx="291">
                  <c:v>35520</c:v>
                </c:pt>
                <c:pt idx="292">
                  <c:v>35550</c:v>
                </c:pt>
                <c:pt idx="293">
                  <c:v>35580</c:v>
                </c:pt>
                <c:pt idx="294">
                  <c:v>35611</c:v>
                </c:pt>
                <c:pt idx="295">
                  <c:v>35642</c:v>
                </c:pt>
                <c:pt idx="296">
                  <c:v>35671</c:v>
                </c:pt>
                <c:pt idx="297">
                  <c:v>35703</c:v>
                </c:pt>
                <c:pt idx="298">
                  <c:v>35734</c:v>
                </c:pt>
                <c:pt idx="299">
                  <c:v>35762</c:v>
                </c:pt>
                <c:pt idx="300">
                  <c:v>35795</c:v>
                </c:pt>
                <c:pt idx="301">
                  <c:v>35825</c:v>
                </c:pt>
                <c:pt idx="302">
                  <c:v>35853</c:v>
                </c:pt>
                <c:pt idx="303">
                  <c:v>35885</c:v>
                </c:pt>
                <c:pt idx="304">
                  <c:v>35915</c:v>
                </c:pt>
                <c:pt idx="305">
                  <c:v>35944</c:v>
                </c:pt>
                <c:pt idx="306">
                  <c:v>35976</c:v>
                </c:pt>
                <c:pt idx="307">
                  <c:v>36007</c:v>
                </c:pt>
                <c:pt idx="308">
                  <c:v>36038</c:v>
                </c:pt>
                <c:pt idx="309">
                  <c:v>36068</c:v>
                </c:pt>
                <c:pt idx="310">
                  <c:v>36098</c:v>
                </c:pt>
                <c:pt idx="311">
                  <c:v>36129</c:v>
                </c:pt>
                <c:pt idx="312">
                  <c:v>36160</c:v>
                </c:pt>
                <c:pt idx="313">
                  <c:v>36189</c:v>
                </c:pt>
                <c:pt idx="314">
                  <c:v>36217</c:v>
                </c:pt>
                <c:pt idx="315">
                  <c:v>36250</c:v>
                </c:pt>
                <c:pt idx="316">
                  <c:v>36280</c:v>
                </c:pt>
                <c:pt idx="317">
                  <c:v>36311</c:v>
                </c:pt>
                <c:pt idx="318">
                  <c:v>36341</c:v>
                </c:pt>
                <c:pt idx="319">
                  <c:v>36371</c:v>
                </c:pt>
                <c:pt idx="320">
                  <c:v>36403</c:v>
                </c:pt>
                <c:pt idx="321">
                  <c:v>36433</c:v>
                </c:pt>
                <c:pt idx="322">
                  <c:v>36462</c:v>
                </c:pt>
                <c:pt idx="323">
                  <c:v>36494</c:v>
                </c:pt>
                <c:pt idx="324">
                  <c:v>36525</c:v>
                </c:pt>
                <c:pt idx="325">
                  <c:v>36556</c:v>
                </c:pt>
                <c:pt idx="326">
                  <c:v>36585</c:v>
                </c:pt>
                <c:pt idx="327">
                  <c:v>36616</c:v>
                </c:pt>
                <c:pt idx="328">
                  <c:v>36644</c:v>
                </c:pt>
                <c:pt idx="329">
                  <c:v>36677</c:v>
                </c:pt>
                <c:pt idx="330">
                  <c:v>36707</c:v>
                </c:pt>
                <c:pt idx="331">
                  <c:v>36738</c:v>
                </c:pt>
                <c:pt idx="332">
                  <c:v>36769</c:v>
                </c:pt>
                <c:pt idx="333">
                  <c:v>36798</c:v>
                </c:pt>
                <c:pt idx="334">
                  <c:v>36830</c:v>
                </c:pt>
                <c:pt idx="335">
                  <c:v>36860</c:v>
                </c:pt>
                <c:pt idx="336">
                  <c:v>36889</c:v>
                </c:pt>
                <c:pt idx="337">
                  <c:v>36922</c:v>
                </c:pt>
                <c:pt idx="338">
                  <c:v>36950</c:v>
                </c:pt>
                <c:pt idx="339">
                  <c:v>36980</c:v>
                </c:pt>
                <c:pt idx="340">
                  <c:v>37011</c:v>
                </c:pt>
                <c:pt idx="341">
                  <c:v>37042</c:v>
                </c:pt>
                <c:pt idx="342">
                  <c:v>37071</c:v>
                </c:pt>
                <c:pt idx="343">
                  <c:v>37103</c:v>
                </c:pt>
                <c:pt idx="344">
                  <c:v>37134</c:v>
                </c:pt>
                <c:pt idx="345">
                  <c:v>37162</c:v>
                </c:pt>
                <c:pt idx="346">
                  <c:v>37195</c:v>
                </c:pt>
                <c:pt idx="347">
                  <c:v>37225</c:v>
                </c:pt>
                <c:pt idx="348">
                  <c:v>37256</c:v>
                </c:pt>
                <c:pt idx="349">
                  <c:v>37287</c:v>
                </c:pt>
                <c:pt idx="350">
                  <c:v>37315</c:v>
                </c:pt>
                <c:pt idx="351">
                  <c:v>37344</c:v>
                </c:pt>
                <c:pt idx="352">
                  <c:v>37376</c:v>
                </c:pt>
                <c:pt idx="353">
                  <c:v>37407</c:v>
                </c:pt>
                <c:pt idx="354">
                  <c:v>37435</c:v>
                </c:pt>
                <c:pt idx="355">
                  <c:v>37468</c:v>
                </c:pt>
                <c:pt idx="356">
                  <c:v>37498</c:v>
                </c:pt>
                <c:pt idx="357">
                  <c:v>37529</c:v>
                </c:pt>
                <c:pt idx="358">
                  <c:v>37560</c:v>
                </c:pt>
                <c:pt idx="359">
                  <c:v>37589</c:v>
                </c:pt>
                <c:pt idx="360">
                  <c:v>37621</c:v>
                </c:pt>
                <c:pt idx="361">
                  <c:v>37652</c:v>
                </c:pt>
                <c:pt idx="362">
                  <c:v>37680</c:v>
                </c:pt>
                <c:pt idx="363">
                  <c:v>37711</c:v>
                </c:pt>
                <c:pt idx="364">
                  <c:v>37741</c:v>
                </c:pt>
                <c:pt idx="365">
                  <c:v>37771</c:v>
                </c:pt>
                <c:pt idx="366">
                  <c:v>37802</c:v>
                </c:pt>
                <c:pt idx="367">
                  <c:v>37833</c:v>
                </c:pt>
                <c:pt idx="368">
                  <c:v>37862</c:v>
                </c:pt>
                <c:pt idx="369">
                  <c:v>37894</c:v>
                </c:pt>
                <c:pt idx="370">
                  <c:v>37925</c:v>
                </c:pt>
                <c:pt idx="371">
                  <c:v>37953</c:v>
                </c:pt>
                <c:pt idx="372">
                  <c:v>37986</c:v>
                </c:pt>
                <c:pt idx="373">
                  <c:v>38016</c:v>
                </c:pt>
                <c:pt idx="374">
                  <c:v>38044</c:v>
                </c:pt>
                <c:pt idx="375">
                  <c:v>38077</c:v>
                </c:pt>
                <c:pt idx="376">
                  <c:v>38107</c:v>
                </c:pt>
                <c:pt idx="377">
                  <c:v>38138</c:v>
                </c:pt>
                <c:pt idx="378">
                  <c:v>38168</c:v>
                </c:pt>
                <c:pt idx="379">
                  <c:v>38198</c:v>
                </c:pt>
                <c:pt idx="380">
                  <c:v>38230</c:v>
                </c:pt>
                <c:pt idx="381">
                  <c:v>38260</c:v>
                </c:pt>
                <c:pt idx="382">
                  <c:v>38289</c:v>
                </c:pt>
                <c:pt idx="383">
                  <c:v>38321</c:v>
                </c:pt>
                <c:pt idx="384">
                  <c:v>38352</c:v>
                </c:pt>
                <c:pt idx="385">
                  <c:v>38383</c:v>
                </c:pt>
                <c:pt idx="386">
                  <c:v>38411</c:v>
                </c:pt>
                <c:pt idx="387">
                  <c:v>38442</c:v>
                </c:pt>
                <c:pt idx="388">
                  <c:v>38471</c:v>
                </c:pt>
                <c:pt idx="389">
                  <c:v>38503</c:v>
                </c:pt>
                <c:pt idx="390">
                  <c:v>38533</c:v>
                </c:pt>
                <c:pt idx="391">
                  <c:v>38562</c:v>
                </c:pt>
                <c:pt idx="392">
                  <c:v>38595</c:v>
                </c:pt>
                <c:pt idx="393">
                  <c:v>38625</c:v>
                </c:pt>
                <c:pt idx="394">
                  <c:v>38656</c:v>
                </c:pt>
                <c:pt idx="395">
                  <c:v>38686</c:v>
                </c:pt>
                <c:pt idx="396">
                  <c:v>38716</c:v>
                </c:pt>
                <c:pt idx="397">
                  <c:v>38748</c:v>
                </c:pt>
                <c:pt idx="398">
                  <c:v>38776</c:v>
                </c:pt>
                <c:pt idx="399">
                  <c:v>38807</c:v>
                </c:pt>
                <c:pt idx="400">
                  <c:v>38835</c:v>
                </c:pt>
                <c:pt idx="401">
                  <c:v>38868</c:v>
                </c:pt>
                <c:pt idx="402">
                  <c:v>38898</c:v>
                </c:pt>
                <c:pt idx="403">
                  <c:v>38929</c:v>
                </c:pt>
                <c:pt idx="404">
                  <c:v>38960</c:v>
                </c:pt>
                <c:pt idx="405">
                  <c:v>38989</c:v>
                </c:pt>
                <c:pt idx="406">
                  <c:v>39021</c:v>
                </c:pt>
                <c:pt idx="407">
                  <c:v>39051</c:v>
                </c:pt>
                <c:pt idx="408">
                  <c:v>39080</c:v>
                </c:pt>
                <c:pt idx="409">
                  <c:v>39113</c:v>
                </c:pt>
                <c:pt idx="410">
                  <c:v>39141</c:v>
                </c:pt>
                <c:pt idx="411">
                  <c:v>39171</c:v>
                </c:pt>
                <c:pt idx="412">
                  <c:v>39202</c:v>
                </c:pt>
                <c:pt idx="413">
                  <c:v>39233</c:v>
                </c:pt>
                <c:pt idx="414">
                  <c:v>39262</c:v>
                </c:pt>
                <c:pt idx="415">
                  <c:v>39294</c:v>
                </c:pt>
                <c:pt idx="416">
                  <c:v>39325</c:v>
                </c:pt>
                <c:pt idx="417">
                  <c:v>39355</c:v>
                </c:pt>
                <c:pt idx="418">
                  <c:v>39386</c:v>
                </c:pt>
                <c:pt idx="419">
                  <c:v>39416</c:v>
                </c:pt>
                <c:pt idx="420">
                  <c:v>39447</c:v>
                </c:pt>
                <c:pt idx="421">
                  <c:v>39478</c:v>
                </c:pt>
                <c:pt idx="422">
                  <c:v>39507</c:v>
                </c:pt>
                <c:pt idx="423">
                  <c:v>39538</c:v>
                </c:pt>
                <c:pt idx="424">
                  <c:v>39568</c:v>
                </c:pt>
                <c:pt idx="425">
                  <c:v>39599</c:v>
                </c:pt>
                <c:pt idx="426">
                  <c:v>39629</c:v>
                </c:pt>
                <c:pt idx="427">
                  <c:v>39660</c:v>
                </c:pt>
                <c:pt idx="428">
                  <c:v>39691</c:v>
                </c:pt>
                <c:pt idx="429">
                  <c:v>39721</c:v>
                </c:pt>
                <c:pt idx="430">
                  <c:v>39752</c:v>
                </c:pt>
                <c:pt idx="431">
                  <c:v>39782</c:v>
                </c:pt>
                <c:pt idx="432">
                  <c:v>39813</c:v>
                </c:pt>
                <c:pt idx="433">
                  <c:v>39814</c:v>
                </c:pt>
                <c:pt idx="434">
                  <c:v>39845</c:v>
                </c:pt>
                <c:pt idx="435">
                  <c:v>39873</c:v>
                </c:pt>
                <c:pt idx="436">
                  <c:v>39904</c:v>
                </c:pt>
                <c:pt idx="437">
                  <c:v>39934</c:v>
                </c:pt>
                <c:pt idx="438">
                  <c:v>39965</c:v>
                </c:pt>
                <c:pt idx="439">
                  <c:v>39995</c:v>
                </c:pt>
                <c:pt idx="440">
                  <c:v>40026</c:v>
                </c:pt>
                <c:pt idx="441">
                  <c:v>40057</c:v>
                </c:pt>
                <c:pt idx="442">
                  <c:v>40087</c:v>
                </c:pt>
                <c:pt idx="443">
                  <c:v>40118</c:v>
                </c:pt>
                <c:pt idx="444">
                  <c:v>40148</c:v>
                </c:pt>
                <c:pt idx="445">
                  <c:v>40179</c:v>
                </c:pt>
                <c:pt idx="446">
                  <c:v>40210</c:v>
                </c:pt>
                <c:pt idx="447">
                  <c:v>40238</c:v>
                </c:pt>
                <c:pt idx="448">
                  <c:v>40269</c:v>
                </c:pt>
                <c:pt idx="449">
                  <c:v>40299</c:v>
                </c:pt>
                <c:pt idx="450">
                  <c:v>40330</c:v>
                </c:pt>
                <c:pt idx="451">
                  <c:v>40360</c:v>
                </c:pt>
                <c:pt idx="452">
                  <c:v>40391</c:v>
                </c:pt>
                <c:pt idx="453">
                  <c:v>40422</c:v>
                </c:pt>
                <c:pt idx="454">
                  <c:v>40452</c:v>
                </c:pt>
                <c:pt idx="455">
                  <c:v>40483</c:v>
                </c:pt>
                <c:pt idx="456">
                  <c:v>40513</c:v>
                </c:pt>
                <c:pt idx="457">
                  <c:v>40544</c:v>
                </c:pt>
                <c:pt idx="458">
                  <c:v>40575</c:v>
                </c:pt>
                <c:pt idx="459">
                  <c:v>40603</c:v>
                </c:pt>
                <c:pt idx="460">
                  <c:v>40634</c:v>
                </c:pt>
                <c:pt idx="461">
                  <c:v>40664</c:v>
                </c:pt>
                <c:pt idx="462">
                  <c:v>40695</c:v>
                </c:pt>
                <c:pt idx="463">
                  <c:v>40725</c:v>
                </c:pt>
                <c:pt idx="464">
                  <c:v>40756</c:v>
                </c:pt>
                <c:pt idx="465">
                  <c:v>40787</c:v>
                </c:pt>
                <c:pt idx="466">
                  <c:v>40817</c:v>
                </c:pt>
                <c:pt idx="467">
                  <c:v>40848</c:v>
                </c:pt>
                <c:pt idx="468">
                  <c:v>40878</c:v>
                </c:pt>
                <c:pt idx="469">
                  <c:v>40909</c:v>
                </c:pt>
                <c:pt idx="470">
                  <c:v>40940</c:v>
                </c:pt>
                <c:pt idx="471">
                  <c:v>40969</c:v>
                </c:pt>
                <c:pt idx="472">
                  <c:v>41000</c:v>
                </c:pt>
                <c:pt idx="473">
                  <c:v>41030</c:v>
                </c:pt>
                <c:pt idx="474">
                  <c:v>41061</c:v>
                </c:pt>
                <c:pt idx="475">
                  <c:v>41091</c:v>
                </c:pt>
                <c:pt idx="476">
                  <c:v>41122</c:v>
                </c:pt>
                <c:pt idx="477">
                  <c:v>41153</c:v>
                </c:pt>
              </c:numCache>
            </c:numRef>
          </c:cat>
          <c:val>
            <c:numRef>
              <c:f>Sheet1!$D$2:$D$479</c:f>
              <c:numCache>
                <c:formatCode>General</c:formatCode>
                <c:ptCount val="478"/>
                <c:pt idx="108">
                  <c:v>0.90980000000000005</c:v>
                </c:pt>
                <c:pt idx="109">
                  <c:v>0.9093</c:v>
                </c:pt>
                <c:pt idx="110">
                  <c:v>0.90969999999999995</c:v>
                </c:pt>
                <c:pt idx="111">
                  <c:v>0.90620000000000001</c:v>
                </c:pt>
                <c:pt idx="112">
                  <c:v>0.90739999999999998</c:v>
                </c:pt>
                <c:pt idx="113">
                  <c:v>0.90790000000000004</c:v>
                </c:pt>
                <c:pt idx="114">
                  <c:v>0.90700000000000003</c:v>
                </c:pt>
                <c:pt idx="115">
                  <c:v>0.90749999999999997</c:v>
                </c:pt>
                <c:pt idx="116">
                  <c:v>0.88560000000000083</c:v>
                </c:pt>
                <c:pt idx="117">
                  <c:v>0.88460000000000083</c:v>
                </c:pt>
                <c:pt idx="118">
                  <c:v>0.89020000000000055</c:v>
                </c:pt>
                <c:pt idx="119">
                  <c:v>0.88720000000000054</c:v>
                </c:pt>
                <c:pt idx="120">
                  <c:v>0.89120000000000055</c:v>
                </c:pt>
                <c:pt idx="121">
                  <c:v>0.88720000000000054</c:v>
                </c:pt>
                <c:pt idx="122">
                  <c:v>0.88570000000000082</c:v>
                </c:pt>
                <c:pt idx="123">
                  <c:v>0.86810000000000065</c:v>
                </c:pt>
                <c:pt idx="124">
                  <c:v>0.86780000000000079</c:v>
                </c:pt>
                <c:pt idx="125">
                  <c:v>0.83919999999999995</c:v>
                </c:pt>
                <c:pt idx="126">
                  <c:v>0.83940000000000003</c:v>
                </c:pt>
                <c:pt idx="127">
                  <c:v>0.83700000000000063</c:v>
                </c:pt>
                <c:pt idx="128">
                  <c:v>0.83360000000000078</c:v>
                </c:pt>
                <c:pt idx="129">
                  <c:v>0.83330000000000004</c:v>
                </c:pt>
                <c:pt idx="130">
                  <c:v>0.82480000000000064</c:v>
                </c:pt>
                <c:pt idx="131">
                  <c:v>0.82650000000000001</c:v>
                </c:pt>
                <c:pt idx="132">
                  <c:v>0.82250000000000001</c:v>
                </c:pt>
                <c:pt idx="133">
                  <c:v>0.83120000000000005</c:v>
                </c:pt>
                <c:pt idx="134">
                  <c:v>0.83880000000000066</c:v>
                </c:pt>
                <c:pt idx="135">
                  <c:v>0.83660000000000079</c:v>
                </c:pt>
                <c:pt idx="136">
                  <c:v>0.84890000000000065</c:v>
                </c:pt>
                <c:pt idx="137">
                  <c:v>0.85860000000000092</c:v>
                </c:pt>
                <c:pt idx="138">
                  <c:v>0.8587000000000008</c:v>
                </c:pt>
                <c:pt idx="139">
                  <c:v>0.85910000000000064</c:v>
                </c:pt>
                <c:pt idx="140">
                  <c:v>0.86450000000000005</c:v>
                </c:pt>
                <c:pt idx="141">
                  <c:v>0.85590000000000066</c:v>
                </c:pt>
                <c:pt idx="142">
                  <c:v>0.85160000000000091</c:v>
                </c:pt>
                <c:pt idx="143">
                  <c:v>0.85300000000000065</c:v>
                </c:pt>
                <c:pt idx="144">
                  <c:v>0.85220000000000062</c:v>
                </c:pt>
                <c:pt idx="145">
                  <c:v>0.85829999999999995</c:v>
                </c:pt>
                <c:pt idx="146">
                  <c:v>0.85160000000000091</c:v>
                </c:pt>
                <c:pt idx="147">
                  <c:v>0.85050000000000003</c:v>
                </c:pt>
                <c:pt idx="148">
                  <c:v>0.8496000000000008</c:v>
                </c:pt>
                <c:pt idx="149">
                  <c:v>0.84380000000000066</c:v>
                </c:pt>
                <c:pt idx="150">
                  <c:v>0.84010000000000062</c:v>
                </c:pt>
                <c:pt idx="151">
                  <c:v>0.83230000000000004</c:v>
                </c:pt>
                <c:pt idx="152">
                  <c:v>0.84980000000000067</c:v>
                </c:pt>
                <c:pt idx="153">
                  <c:v>0.86080000000000079</c:v>
                </c:pt>
                <c:pt idx="154">
                  <c:v>0.83080000000000065</c:v>
                </c:pt>
                <c:pt idx="155">
                  <c:v>0.84019999999999995</c:v>
                </c:pt>
                <c:pt idx="156">
                  <c:v>0.84170000000000078</c:v>
                </c:pt>
                <c:pt idx="157">
                  <c:v>0.84190000000000065</c:v>
                </c:pt>
                <c:pt idx="158">
                  <c:v>0.85590000000000066</c:v>
                </c:pt>
                <c:pt idx="159">
                  <c:v>0.85790000000000066</c:v>
                </c:pt>
                <c:pt idx="160">
                  <c:v>0.84340000000000004</c:v>
                </c:pt>
                <c:pt idx="161">
                  <c:v>0.89310000000000056</c:v>
                </c:pt>
                <c:pt idx="162">
                  <c:v>0.89080000000000081</c:v>
                </c:pt>
                <c:pt idx="163">
                  <c:v>0.90269999999999995</c:v>
                </c:pt>
                <c:pt idx="164">
                  <c:v>0.90069999999999995</c:v>
                </c:pt>
                <c:pt idx="165">
                  <c:v>0.89740000000000053</c:v>
                </c:pt>
                <c:pt idx="166">
                  <c:v>0.90590000000000004</c:v>
                </c:pt>
                <c:pt idx="167">
                  <c:v>0.9103</c:v>
                </c:pt>
                <c:pt idx="168">
                  <c:v>0.91100000000000003</c:v>
                </c:pt>
                <c:pt idx="169">
                  <c:v>0.92049999999999998</c:v>
                </c:pt>
                <c:pt idx="170">
                  <c:v>0.90639999999999998</c:v>
                </c:pt>
                <c:pt idx="171">
                  <c:v>0.90659999999999996</c:v>
                </c:pt>
                <c:pt idx="172">
                  <c:v>0.90749999999999997</c:v>
                </c:pt>
                <c:pt idx="173">
                  <c:v>0.90339999999999998</c:v>
                </c:pt>
                <c:pt idx="174">
                  <c:v>0.90210000000000001</c:v>
                </c:pt>
                <c:pt idx="175">
                  <c:v>0.90139999999999998</c:v>
                </c:pt>
                <c:pt idx="176">
                  <c:v>0.88900000000000068</c:v>
                </c:pt>
                <c:pt idx="177">
                  <c:v>0.88940000000000052</c:v>
                </c:pt>
                <c:pt idx="178">
                  <c:v>0.94199999999999995</c:v>
                </c:pt>
                <c:pt idx="179">
                  <c:v>0.93570000000000064</c:v>
                </c:pt>
                <c:pt idx="180">
                  <c:v>0.9375</c:v>
                </c:pt>
                <c:pt idx="181">
                  <c:v>0.94159999999999999</c:v>
                </c:pt>
                <c:pt idx="182">
                  <c:v>0.93830000000000002</c:v>
                </c:pt>
                <c:pt idx="183">
                  <c:v>0.91579999999999995</c:v>
                </c:pt>
                <c:pt idx="184">
                  <c:v>0.91490000000000005</c:v>
                </c:pt>
                <c:pt idx="185">
                  <c:v>0.91349999999999998</c:v>
                </c:pt>
                <c:pt idx="186">
                  <c:v>0.91320000000000001</c:v>
                </c:pt>
                <c:pt idx="187">
                  <c:v>0.91690000000000005</c:v>
                </c:pt>
                <c:pt idx="188">
                  <c:v>0.91659999999999997</c:v>
                </c:pt>
                <c:pt idx="189">
                  <c:v>0.91500000000000004</c:v>
                </c:pt>
                <c:pt idx="190">
                  <c:v>0.91110000000000002</c:v>
                </c:pt>
                <c:pt idx="191">
                  <c:v>0.90949999999999998</c:v>
                </c:pt>
                <c:pt idx="192">
                  <c:v>0.90720000000000001</c:v>
                </c:pt>
                <c:pt idx="193">
                  <c:v>0.90629999999999999</c:v>
                </c:pt>
                <c:pt idx="194">
                  <c:v>0.89900000000000069</c:v>
                </c:pt>
                <c:pt idx="195">
                  <c:v>0.89810000000000056</c:v>
                </c:pt>
                <c:pt idx="196">
                  <c:v>0.90210000000000001</c:v>
                </c:pt>
                <c:pt idx="197">
                  <c:v>0.9032</c:v>
                </c:pt>
                <c:pt idx="198">
                  <c:v>0.90390000000000004</c:v>
                </c:pt>
                <c:pt idx="199">
                  <c:v>0.89250000000000052</c:v>
                </c:pt>
                <c:pt idx="200">
                  <c:v>0.89740000000000053</c:v>
                </c:pt>
                <c:pt idx="201">
                  <c:v>0.89640000000000053</c:v>
                </c:pt>
                <c:pt idx="202">
                  <c:v>0.89710000000000056</c:v>
                </c:pt>
                <c:pt idx="203">
                  <c:v>0.89870000000000083</c:v>
                </c:pt>
                <c:pt idx="204">
                  <c:v>0.89680000000000082</c:v>
                </c:pt>
                <c:pt idx="205">
                  <c:v>0.89710000000000056</c:v>
                </c:pt>
                <c:pt idx="206">
                  <c:v>0.89900000000000069</c:v>
                </c:pt>
                <c:pt idx="207">
                  <c:v>0.89859999999999984</c:v>
                </c:pt>
                <c:pt idx="208">
                  <c:v>0.89940000000000053</c:v>
                </c:pt>
                <c:pt idx="209">
                  <c:v>0.89950000000000052</c:v>
                </c:pt>
                <c:pt idx="210">
                  <c:v>0.90029999999999999</c:v>
                </c:pt>
                <c:pt idx="211">
                  <c:v>0.89820000000000055</c:v>
                </c:pt>
                <c:pt idx="212">
                  <c:v>0.90629999999999999</c:v>
                </c:pt>
                <c:pt idx="213">
                  <c:v>0.90849999999999997</c:v>
                </c:pt>
                <c:pt idx="214">
                  <c:v>0.82660000000000078</c:v>
                </c:pt>
                <c:pt idx="215">
                  <c:v>0.83540000000000003</c:v>
                </c:pt>
                <c:pt idx="216">
                  <c:v>0.82490000000000063</c:v>
                </c:pt>
                <c:pt idx="217">
                  <c:v>0.81970000000000065</c:v>
                </c:pt>
                <c:pt idx="218">
                  <c:v>0.83040000000000003</c:v>
                </c:pt>
                <c:pt idx="219">
                  <c:v>0.86430000000000062</c:v>
                </c:pt>
                <c:pt idx="220">
                  <c:v>0.86600000000000066</c:v>
                </c:pt>
                <c:pt idx="221">
                  <c:v>0.87090000000000078</c:v>
                </c:pt>
                <c:pt idx="222">
                  <c:v>0.87549999999999994</c:v>
                </c:pt>
                <c:pt idx="223">
                  <c:v>0.87580000000000091</c:v>
                </c:pt>
                <c:pt idx="224">
                  <c:v>0.87590000000000079</c:v>
                </c:pt>
                <c:pt idx="225">
                  <c:v>0.86990000000000078</c:v>
                </c:pt>
                <c:pt idx="226">
                  <c:v>0.87540000000000062</c:v>
                </c:pt>
                <c:pt idx="227">
                  <c:v>0.87780000000000091</c:v>
                </c:pt>
                <c:pt idx="228">
                  <c:v>0.87820000000000065</c:v>
                </c:pt>
                <c:pt idx="229">
                  <c:v>0.82909999999999995</c:v>
                </c:pt>
                <c:pt idx="230">
                  <c:v>0.83480000000000065</c:v>
                </c:pt>
                <c:pt idx="231">
                  <c:v>0.83720000000000061</c:v>
                </c:pt>
                <c:pt idx="232">
                  <c:v>0.81810000000000005</c:v>
                </c:pt>
                <c:pt idx="233">
                  <c:v>0.81520000000000004</c:v>
                </c:pt>
                <c:pt idx="234">
                  <c:v>0.81570000000000065</c:v>
                </c:pt>
                <c:pt idx="235">
                  <c:v>0.83130000000000004</c:v>
                </c:pt>
                <c:pt idx="236">
                  <c:v>0.83280000000000065</c:v>
                </c:pt>
                <c:pt idx="237">
                  <c:v>0.83300000000000063</c:v>
                </c:pt>
                <c:pt idx="238">
                  <c:v>0.82650000000000001</c:v>
                </c:pt>
                <c:pt idx="239">
                  <c:v>0.82660000000000078</c:v>
                </c:pt>
                <c:pt idx="240">
                  <c:v>0.82780000000000065</c:v>
                </c:pt>
                <c:pt idx="241">
                  <c:v>0.8085</c:v>
                </c:pt>
                <c:pt idx="242">
                  <c:v>0.80330000000000001</c:v>
                </c:pt>
                <c:pt idx="243">
                  <c:v>0.80280000000000062</c:v>
                </c:pt>
                <c:pt idx="244">
                  <c:v>0.80200000000000005</c:v>
                </c:pt>
                <c:pt idx="245">
                  <c:v>0.80570000000000064</c:v>
                </c:pt>
                <c:pt idx="246">
                  <c:v>0.80600000000000005</c:v>
                </c:pt>
                <c:pt idx="247">
                  <c:v>0.80800000000000005</c:v>
                </c:pt>
                <c:pt idx="248">
                  <c:v>0.7579000000000008</c:v>
                </c:pt>
                <c:pt idx="249">
                  <c:v>0.71830000000000005</c:v>
                </c:pt>
                <c:pt idx="250">
                  <c:v>0.72820000000000062</c:v>
                </c:pt>
                <c:pt idx="251">
                  <c:v>0.71750000000000003</c:v>
                </c:pt>
                <c:pt idx="252">
                  <c:v>0.71460000000000079</c:v>
                </c:pt>
                <c:pt idx="253">
                  <c:v>0.70500000000000063</c:v>
                </c:pt>
                <c:pt idx="254">
                  <c:v>0.66430000000000078</c:v>
                </c:pt>
                <c:pt idx="255">
                  <c:v>0.69500000000000084</c:v>
                </c:pt>
                <c:pt idx="256">
                  <c:v>0.69350000000000056</c:v>
                </c:pt>
                <c:pt idx="257">
                  <c:v>0.6742000000000008</c:v>
                </c:pt>
                <c:pt idx="258">
                  <c:v>0.65420000000000078</c:v>
                </c:pt>
                <c:pt idx="259">
                  <c:v>0.64610000000000078</c:v>
                </c:pt>
                <c:pt idx="260">
                  <c:v>0.65620000000000078</c:v>
                </c:pt>
                <c:pt idx="261">
                  <c:v>0.66040000000000065</c:v>
                </c:pt>
                <c:pt idx="262">
                  <c:v>0.65030000000000066</c:v>
                </c:pt>
                <c:pt idx="263">
                  <c:v>0.64580000000000093</c:v>
                </c:pt>
                <c:pt idx="264">
                  <c:v>0.60029999999999994</c:v>
                </c:pt>
                <c:pt idx="265">
                  <c:v>0.69440000000000068</c:v>
                </c:pt>
                <c:pt idx="266">
                  <c:v>0.70609999999999995</c:v>
                </c:pt>
                <c:pt idx="267">
                  <c:v>0.6917000000000012</c:v>
                </c:pt>
                <c:pt idx="268">
                  <c:v>0.75620000000000065</c:v>
                </c:pt>
                <c:pt idx="269">
                  <c:v>0.74670000000000092</c:v>
                </c:pt>
                <c:pt idx="270">
                  <c:v>0.73920000000000063</c:v>
                </c:pt>
                <c:pt idx="271">
                  <c:v>0.74390000000000078</c:v>
                </c:pt>
                <c:pt idx="272">
                  <c:v>0.72590000000000066</c:v>
                </c:pt>
                <c:pt idx="273">
                  <c:v>0.71210000000000062</c:v>
                </c:pt>
                <c:pt idx="274">
                  <c:v>0.71680000000000066</c:v>
                </c:pt>
                <c:pt idx="275">
                  <c:v>0.72390000000000065</c:v>
                </c:pt>
                <c:pt idx="276">
                  <c:v>0.73060000000000092</c:v>
                </c:pt>
                <c:pt idx="277">
                  <c:v>0.72030000000000005</c:v>
                </c:pt>
                <c:pt idx="278">
                  <c:v>0.72790000000000066</c:v>
                </c:pt>
                <c:pt idx="279">
                  <c:v>0.72529999999999994</c:v>
                </c:pt>
                <c:pt idx="280">
                  <c:v>0.69090000000000096</c:v>
                </c:pt>
                <c:pt idx="281">
                  <c:v>0.6907000000000012</c:v>
                </c:pt>
                <c:pt idx="282">
                  <c:v>0.67750000000000066</c:v>
                </c:pt>
                <c:pt idx="283">
                  <c:v>0.73870000000000091</c:v>
                </c:pt>
                <c:pt idx="284">
                  <c:v>0.72419999999999995</c:v>
                </c:pt>
                <c:pt idx="285">
                  <c:v>0.74730000000000063</c:v>
                </c:pt>
                <c:pt idx="286">
                  <c:v>0.72750000000000004</c:v>
                </c:pt>
                <c:pt idx="287">
                  <c:v>0.71460000000000079</c:v>
                </c:pt>
                <c:pt idx="288">
                  <c:v>0.6877000000000012</c:v>
                </c:pt>
                <c:pt idx="289">
                  <c:v>0.66960000000000108</c:v>
                </c:pt>
                <c:pt idx="290">
                  <c:v>0.67440000000000067</c:v>
                </c:pt>
                <c:pt idx="291">
                  <c:v>0.66930000000000078</c:v>
                </c:pt>
                <c:pt idx="292">
                  <c:v>0.63900000000000079</c:v>
                </c:pt>
                <c:pt idx="293">
                  <c:v>0.66440000000000066</c:v>
                </c:pt>
                <c:pt idx="294">
                  <c:v>0.65160000000000096</c:v>
                </c:pt>
                <c:pt idx="295">
                  <c:v>0.65560000000000096</c:v>
                </c:pt>
                <c:pt idx="296">
                  <c:v>0.58500000000000052</c:v>
                </c:pt>
                <c:pt idx="297">
                  <c:v>0.59829999999999994</c:v>
                </c:pt>
                <c:pt idx="298">
                  <c:v>0.62970000000000093</c:v>
                </c:pt>
                <c:pt idx="299">
                  <c:v>0.58119999999999994</c:v>
                </c:pt>
                <c:pt idx="300">
                  <c:v>0.58370000000000055</c:v>
                </c:pt>
                <c:pt idx="301">
                  <c:v>0.59239999999999993</c:v>
                </c:pt>
                <c:pt idx="302">
                  <c:v>0.61290000000000078</c:v>
                </c:pt>
                <c:pt idx="303">
                  <c:v>0.61770000000000092</c:v>
                </c:pt>
                <c:pt idx="304">
                  <c:v>0.61910000000000065</c:v>
                </c:pt>
                <c:pt idx="305">
                  <c:v>0.64030000000000065</c:v>
                </c:pt>
                <c:pt idx="306">
                  <c:v>0.63810000000000078</c:v>
                </c:pt>
                <c:pt idx="307">
                  <c:v>0.64620000000000066</c:v>
                </c:pt>
                <c:pt idx="308">
                  <c:v>0.78569999999999995</c:v>
                </c:pt>
                <c:pt idx="309">
                  <c:v>0.79349999999999998</c:v>
                </c:pt>
                <c:pt idx="310">
                  <c:v>0.79039999999999999</c:v>
                </c:pt>
                <c:pt idx="311">
                  <c:v>0.79249999999999998</c:v>
                </c:pt>
                <c:pt idx="312">
                  <c:v>0.79770000000000063</c:v>
                </c:pt>
                <c:pt idx="313">
                  <c:v>0.79890000000000005</c:v>
                </c:pt>
                <c:pt idx="314">
                  <c:v>0.8115</c:v>
                </c:pt>
                <c:pt idx="315">
                  <c:v>0.81370000000000064</c:v>
                </c:pt>
                <c:pt idx="316">
                  <c:v>0.81440000000000001</c:v>
                </c:pt>
                <c:pt idx="317">
                  <c:v>0.80330000000000001</c:v>
                </c:pt>
                <c:pt idx="318">
                  <c:v>0.80620000000000003</c:v>
                </c:pt>
                <c:pt idx="319">
                  <c:v>0.79590000000000005</c:v>
                </c:pt>
                <c:pt idx="320">
                  <c:v>0.80620000000000003</c:v>
                </c:pt>
                <c:pt idx="321">
                  <c:v>0.79730000000000001</c:v>
                </c:pt>
                <c:pt idx="322">
                  <c:v>0.79049999999999998</c:v>
                </c:pt>
                <c:pt idx="323">
                  <c:v>0.78200000000000003</c:v>
                </c:pt>
                <c:pt idx="324">
                  <c:v>0.79510000000000003</c:v>
                </c:pt>
                <c:pt idx="325">
                  <c:v>0.79339999999999999</c:v>
                </c:pt>
                <c:pt idx="326">
                  <c:v>0.67580000000000096</c:v>
                </c:pt>
                <c:pt idx="327">
                  <c:v>0.57230000000000003</c:v>
                </c:pt>
                <c:pt idx="328">
                  <c:v>0.59500000000000053</c:v>
                </c:pt>
                <c:pt idx="329">
                  <c:v>0.59239999999999993</c:v>
                </c:pt>
                <c:pt idx="330">
                  <c:v>0.58300000000000052</c:v>
                </c:pt>
                <c:pt idx="331">
                  <c:v>0.58370000000000055</c:v>
                </c:pt>
                <c:pt idx="332">
                  <c:v>0.62150000000000005</c:v>
                </c:pt>
                <c:pt idx="333">
                  <c:v>0.61570000000000091</c:v>
                </c:pt>
                <c:pt idx="334">
                  <c:v>0.60990000000000066</c:v>
                </c:pt>
                <c:pt idx="335">
                  <c:v>0.64770000000000094</c:v>
                </c:pt>
                <c:pt idx="336">
                  <c:v>0.63140000000000063</c:v>
                </c:pt>
                <c:pt idx="337">
                  <c:v>0.63520000000000065</c:v>
                </c:pt>
                <c:pt idx="338">
                  <c:v>0.63630000000000064</c:v>
                </c:pt>
                <c:pt idx="339">
                  <c:v>0.63930000000000065</c:v>
                </c:pt>
                <c:pt idx="340">
                  <c:v>0.65260000000000096</c:v>
                </c:pt>
                <c:pt idx="341">
                  <c:v>0.65000000000000091</c:v>
                </c:pt>
                <c:pt idx="342">
                  <c:v>0.64470000000000094</c:v>
                </c:pt>
                <c:pt idx="343">
                  <c:v>0.64850000000000063</c:v>
                </c:pt>
                <c:pt idx="344">
                  <c:v>0.5554</c:v>
                </c:pt>
                <c:pt idx="345">
                  <c:v>0.58429999999999993</c:v>
                </c:pt>
                <c:pt idx="346">
                  <c:v>0.58580000000000054</c:v>
                </c:pt>
                <c:pt idx="347">
                  <c:v>0.59529999999999994</c:v>
                </c:pt>
                <c:pt idx="348">
                  <c:v>0.58349999999999991</c:v>
                </c:pt>
                <c:pt idx="349">
                  <c:v>0.58849999999999991</c:v>
                </c:pt>
                <c:pt idx="350">
                  <c:v>0.58500000000000052</c:v>
                </c:pt>
                <c:pt idx="351">
                  <c:v>0.59819999999999984</c:v>
                </c:pt>
                <c:pt idx="352">
                  <c:v>0.57500000000000062</c:v>
                </c:pt>
                <c:pt idx="353">
                  <c:v>0.57460000000000067</c:v>
                </c:pt>
                <c:pt idx="354">
                  <c:v>0.57980000000000065</c:v>
                </c:pt>
                <c:pt idx="355">
                  <c:v>0.60880000000000078</c:v>
                </c:pt>
                <c:pt idx="356">
                  <c:v>0.61100000000000065</c:v>
                </c:pt>
                <c:pt idx="357">
                  <c:v>0.62560000000000093</c:v>
                </c:pt>
                <c:pt idx="358">
                  <c:v>0.63160000000000094</c:v>
                </c:pt>
                <c:pt idx="359">
                  <c:v>0.64350000000000063</c:v>
                </c:pt>
                <c:pt idx="360">
                  <c:v>0.63040000000000063</c:v>
                </c:pt>
                <c:pt idx="361">
                  <c:v>0.63280000000000092</c:v>
                </c:pt>
                <c:pt idx="362">
                  <c:v>0.70400000000000063</c:v>
                </c:pt>
                <c:pt idx="363">
                  <c:v>0.81370000000000064</c:v>
                </c:pt>
                <c:pt idx="364">
                  <c:v>0.82820000000000005</c:v>
                </c:pt>
                <c:pt idx="365">
                  <c:v>0.83850000000000002</c:v>
                </c:pt>
                <c:pt idx="366">
                  <c:v>0.84080000000000066</c:v>
                </c:pt>
                <c:pt idx="367">
                  <c:v>0.84140000000000004</c:v>
                </c:pt>
                <c:pt idx="368">
                  <c:v>0.83640000000000003</c:v>
                </c:pt>
                <c:pt idx="369">
                  <c:v>0.83570000000000066</c:v>
                </c:pt>
                <c:pt idx="370">
                  <c:v>0.84940000000000004</c:v>
                </c:pt>
                <c:pt idx="371">
                  <c:v>0.83990000000000065</c:v>
                </c:pt>
                <c:pt idx="372">
                  <c:v>0.84500000000000064</c:v>
                </c:pt>
                <c:pt idx="373">
                  <c:v>0.84330000000000005</c:v>
                </c:pt>
                <c:pt idx="374">
                  <c:v>0.83700000000000063</c:v>
                </c:pt>
                <c:pt idx="375">
                  <c:v>0.83130000000000004</c:v>
                </c:pt>
                <c:pt idx="376">
                  <c:v>0.82150000000000001</c:v>
                </c:pt>
                <c:pt idx="377">
                  <c:v>0.82140000000000002</c:v>
                </c:pt>
                <c:pt idx="378">
                  <c:v>0.83440000000000003</c:v>
                </c:pt>
                <c:pt idx="379">
                  <c:v>0.84150000000000003</c:v>
                </c:pt>
                <c:pt idx="380">
                  <c:v>0.84260000000000079</c:v>
                </c:pt>
                <c:pt idx="381">
                  <c:v>0.82380000000000064</c:v>
                </c:pt>
                <c:pt idx="382">
                  <c:v>0.82540000000000002</c:v>
                </c:pt>
                <c:pt idx="383">
                  <c:v>0.82080000000000064</c:v>
                </c:pt>
                <c:pt idx="384">
                  <c:v>0.82709999999999995</c:v>
                </c:pt>
                <c:pt idx="385">
                  <c:v>0.82840000000000003</c:v>
                </c:pt>
                <c:pt idx="386">
                  <c:v>0.82620000000000005</c:v>
                </c:pt>
                <c:pt idx="387">
                  <c:v>0.82560000000000078</c:v>
                </c:pt>
                <c:pt idx="388">
                  <c:v>0.85250000000000004</c:v>
                </c:pt>
                <c:pt idx="389">
                  <c:v>0.85720000000000063</c:v>
                </c:pt>
                <c:pt idx="390">
                  <c:v>0.85160000000000091</c:v>
                </c:pt>
                <c:pt idx="391">
                  <c:v>0.83320000000000005</c:v>
                </c:pt>
                <c:pt idx="392">
                  <c:v>0.83530000000000004</c:v>
                </c:pt>
                <c:pt idx="393">
                  <c:v>0.83280000000000065</c:v>
                </c:pt>
                <c:pt idx="394">
                  <c:v>0.89170000000000083</c:v>
                </c:pt>
                <c:pt idx="395">
                  <c:v>0.88480000000000081</c:v>
                </c:pt>
                <c:pt idx="396">
                  <c:v>0.88180000000000081</c:v>
                </c:pt>
                <c:pt idx="397">
                  <c:v>0.86810000000000065</c:v>
                </c:pt>
                <c:pt idx="398">
                  <c:v>0.86390000000000078</c:v>
                </c:pt>
                <c:pt idx="399">
                  <c:v>0.8587000000000008</c:v>
                </c:pt>
                <c:pt idx="400">
                  <c:v>0.85400000000000065</c:v>
                </c:pt>
                <c:pt idx="401">
                  <c:v>0.85080000000000078</c:v>
                </c:pt>
                <c:pt idx="402">
                  <c:v>0.85100000000000064</c:v>
                </c:pt>
                <c:pt idx="403">
                  <c:v>0.84519999999999995</c:v>
                </c:pt>
                <c:pt idx="404">
                  <c:v>0.84519999999999995</c:v>
                </c:pt>
                <c:pt idx="405">
                  <c:v>0.83380000000000065</c:v>
                </c:pt>
                <c:pt idx="406">
                  <c:v>0.82299999999999995</c:v>
                </c:pt>
                <c:pt idx="407">
                  <c:v>0.82820000000000005</c:v>
                </c:pt>
                <c:pt idx="408">
                  <c:v>0.86690000000000078</c:v>
                </c:pt>
                <c:pt idx="409">
                  <c:v>0.86630000000000063</c:v>
                </c:pt>
                <c:pt idx="410">
                  <c:v>0.86010000000000064</c:v>
                </c:pt>
                <c:pt idx="411">
                  <c:v>0.87500000000000078</c:v>
                </c:pt>
                <c:pt idx="412">
                  <c:v>0.83990000000000065</c:v>
                </c:pt>
                <c:pt idx="413">
                  <c:v>0.84140000000000004</c:v>
                </c:pt>
                <c:pt idx="414">
                  <c:v>0.84110000000000062</c:v>
                </c:pt>
                <c:pt idx="415">
                  <c:v>0.84019999999999995</c:v>
                </c:pt>
                <c:pt idx="416">
                  <c:v>0.84030000000000005</c:v>
                </c:pt>
                <c:pt idx="417">
                  <c:v>0.83530000000000004</c:v>
                </c:pt>
                <c:pt idx="418">
                  <c:v>0.83509999999999995</c:v>
                </c:pt>
                <c:pt idx="419">
                  <c:v>0.84830000000000005</c:v>
                </c:pt>
                <c:pt idx="420">
                  <c:v>0.84719999999999995</c:v>
                </c:pt>
                <c:pt idx="421">
                  <c:v>0.85270000000000079</c:v>
                </c:pt>
                <c:pt idx="422">
                  <c:v>0.85700000000000065</c:v>
                </c:pt>
                <c:pt idx="423">
                  <c:v>0.85240000000000005</c:v>
                </c:pt>
                <c:pt idx="424">
                  <c:v>0.8496000000000008</c:v>
                </c:pt>
                <c:pt idx="425">
                  <c:v>0.84060000000000079</c:v>
                </c:pt>
                <c:pt idx="426">
                  <c:v>0.86520000000000064</c:v>
                </c:pt>
                <c:pt idx="427">
                  <c:v>0.83919999999999995</c:v>
                </c:pt>
                <c:pt idx="428">
                  <c:v>0.83760000000000079</c:v>
                </c:pt>
                <c:pt idx="429">
                  <c:v>0.85460000000000091</c:v>
                </c:pt>
                <c:pt idx="430">
                  <c:v>0.91539999999999999</c:v>
                </c:pt>
                <c:pt idx="431">
                  <c:v>0.9173</c:v>
                </c:pt>
                <c:pt idx="432">
                  <c:v>0.91149999999999998</c:v>
                </c:pt>
                <c:pt idx="433">
                  <c:v>0.92649999999999999</c:v>
                </c:pt>
                <c:pt idx="434">
                  <c:v>0.93340000000000001</c:v>
                </c:pt>
                <c:pt idx="435">
                  <c:v>0.94080000000000064</c:v>
                </c:pt>
                <c:pt idx="436">
                  <c:v>0.94610000000000005</c:v>
                </c:pt>
                <c:pt idx="437">
                  <c:v>0.94299999999999995</c:v>
                </c:pt>
                <c:pt idx="438">
                  <c:v>0.94270000000000065</c:v>
                </c:pt>
                <c:pt idx="439">
                  <c:v>0.95080000000000064</c:v>
                </c:pt>
                <c:pt idx="440">
                  <c:v>0.95009999999999994</c:v>
                </c:pt>
                <c:pt idx="441">
                  <c:v>0.95240000000000002</c:v>
                </c:pt>
                <c:pt idx="442">
                  <c:v>0.94680000000000064</c:v>
                </c:pt>
                <c:pt idx="443">
                  <c:v>0.94240000000000002</c:v>
                </c:pt>
                <c:pt idx="444">
                  <c:v>0.93559999999999999</c:v>
                </c:pt>
                <c:pt idx="445">
                  <c:v>0.93580000000000063</c:v>
                </c:pt>
                <c:pt idx="446">
                  <c:v>0.93710000000000004</c:v>
                </c:pt>
                <c:pt idx="447">
                  <c:v>0.93920000000000003</c:v>
                </c:pt>
                <c:pt idx="448">
                  <c:v>0.94059999999999999</c:v>
                </c:pt>
                <c:pt idx="449">
                  <c:v>0.94110000000000005</c:v>
                </c:pt>
                <c:pt idx="450">
                  <c:v>0.94190000000000063</c:v>
                </c:pt>
                <c:pt idx="451">
                  <c:v>0.94430000000000003</c:v>
                </c:pt>
                <c:pt idx="452">
                  <c:v>0.94410000000000005</c:v>
                </c:pt>
                <c:pt idx="453">
                  <c:v>0.95000000000000062</c:v>
                </c:pt>
                <c:pt idx="454">
                  <c:v>0.95009999999999994</c:v>
                </c:pt>
                <c:pt idx="455">
                  <c:v>0.94870000000000065</c:v>
                </c:pt>
                <c:pt idx="456">
                  <c:v>0.94990000000000063</c:v>
                </c:pt>
                <c:pt idx="457">
                  <c:v>0.94560000000000066</c:v>
                </c:pt>
                <c:pt idx="458">
                  <c:v>0.94540000000000002</c:v>
                </c:pt>
                <c:pt idx="459">
                  <c:v>0.94450000000000001</c:v>
                </c:pt>
                <c:pt idx="460">
                  <c:v>0.94499999999999995</c:v>
                </c:pt>
                <c:pt idx="461">
                  <c:v>0.94610000000000005</c:v>
                </c:pt>
                <c:pt idx="462">
                  <c:v>0.94540000000000002</c:v>
                </c:pt>
                <c:pt idx="463">
                  <c:v>0.95000000000000062</c:v>
                </c:pt>
                <c:pt idx="464">
                  <c:v>0.95130000000000003</c:v>
                </c:pt>
                <c:pt idx="465">
                  <c:v>0.95350000000000001</c:v>
                </c:pt>
                <c:pt idx="466">
                  <c:v>0.94720000000000004</c:v>
                </c:pt>
                <c:pt idx="467">
                  <c:v>0.94420000000000004</c:v>
                </c:pt>
                <c:pt idx="468">
                  <c:v>0.94930000000000003</c:v>
                </c:pt>
                <c:pt idx="469">
                  <c:v>0.94450000000000001</c:v>
                </c:pt>
                <c:pt idx="470">
                  <c:v>0.93459999999999999</c:v>
                </c:pt>
                <c:pt idx="471">
                  <c:v>0.9335</c:v>
                </c:pt>
                <c:pt idx="472">
                  <c:v>0.92930000000000001</c:v>
                </c:pt>
                <c:pt idx="473">
                  <c:v>0.93799999999999994</c:v>
                </c:pt>
                <c:pt idx="474">
                  <c:v>0.93930000000000002</c:v>
                </c:pt>
                <c:pt idx="475">
                  <c:v>0.93310000000000004</c:v>
                </c:pt>
                <c:pt idx="476">
                  <c:v>0.93389999999999995</c:v>
                </c:pt>
                <c:pt idx="477">
                  <c:v>0.93359999999999999</c:v>
                </c:pt>
              </c:numCache>
            </c:numRef>
          </c:val>
          <c:smooth val="0"/>
        </c:ser>
        <c:dLbls>
          <c:showLegendKey val="0"/>
          <c:showVal val="0"/>
          <c:showCatName val="0"/>
          <c:showSerName val="0"/>
          <c:showPercent val="0"/>
          <c:showBubbleSize val="0"/>
        </c:dLbls>
        <c:marker val="1"/>
        <c:smooth val="0"/>
        <c:axId val="42895232"/>
        <c:axId val="42896768"/>
      </c:lineChart>
      <c:dateAx>
        <c:axId val="42879616"/>
        <c:scaling>
          <c:orientation val="minMax"/>
          <c:max val="41182"/>
          <c:min val="29951"/>
        </c:scaling>
        <c:delete val="0"/>
        <c:axPos val="b"/>
        <c:numFmt formatCode="yy" sourceLinked="0"/>
        <c:majorTickMark val="out"/>
        <c:minorTickMark val="none"/>
        <c:tickLblPos val="low"/>
        <c:spPr>
          <a:ln w="9525">
            <a:solidFill>
              <a:srgbClr val="6D6E71"/>
            </a:solidFill>
            <a:prstDash val="solid"/>
          </a:ln>
        </c:spPr>
        <c:txPr>
          <a:bodyPr rot="0" vert="horz"/>
          <a:lstStyle/>
          <a:p>
            <a:pPr>
              <a:defRPr sz="800" b="0"/>
            </a:pPr>
            <a:endParaRPr lang="zh-CN"/>
          </a:p>
        </c:txPr>
        <c:crossAx val="42893696"/>
        <c:crosses val="autoZero"/>
        <c:auto val="0"/>
        <c:lblOffset val="100"/>
        <c:baseTimeUnit val="days"/>
        <c:majorUnit val="2"/>
        <c:majorTimeUnit val="years"/>
        <c:minorUnit val="1"/>
        <c:minorTimeUnit val="years"/>
      </c:dateAx>
      <c:valAx>
        <c:axId val="42893696"/>
        <c:scaling>
          <c:orientation val="minMax"/>
        </c:scaling>
        <c:delete val="0"/>
        <c:axPos val="l"/>
        <c:numFmt formatCode="0.0" sourceLinked="0"/>
        <c:majorTickMark val="out"/>
        <c:minorTickMark val="none"/>
        <c:tickLblPos val="nextTo"/>
        <c:spPr>
          <a:ln w="9525">
            <a:solidFill>
              <a:srgbClr val="6D6E71"/>
            </a:solidFill>
            <a:prstDash val="solid"/>
          </a:ln>
        </c:spPr>
        <c:txPr>
          <a:bodyPr rot="0" vert="horz"/>
          <a:lstStyle/>
          <a:p>
            <a:pPr>
              <a:defRPr sz="800" b="0"/>
            </a:pPr>
            <a:endParaRPr lang="zh-CN"/>
          </a:p>
        </c:txPr>
        <c:crossAx val="42879616"/>
        <c:crosses val="autoZero"/>
        <c:crossBetween val="between"/>
      </c:valAx>
      <c:dateAx>
        <c:axId val="42895232"/>
        <c:scaling>
          <c:orientation val="minMax"/>
        </c:scaling>
        <c:delete val="1"/>
        <c:axPos val="b"/>
        <c:numFmt formatCode="m/d/yy" sourceLinked="1"/>
        <c:majorTickMark val="out"/>
        <c:minorTickMark val="none"/>
        <c:tickLblPos val="none"/>
        <c:crossAx val="42896768"/>
        <c:crosses val="autoZero"/>
        <c:auto val="0"/>
        <c:lblOffset val="100"/>
        <c:baseTimeUnit val="days"/>
      </c:dateAx>
      <c:valAx>
        <c:axId val="42896768"/>
        <c:scaling>
          <c:orientation val="minMax"/>
          <c:max val="0.5"/>
          <c:min val="-0.4"/>
        </c:scaling>
        <c:delete val="1"/>
        <c:axPos val="r"/>
        <c:numFmt formatCode="General" sourceLinked="1"/>
        <c:majorTickMark val="out"/>
        <c:minorTickMark val="none"/>
        <c:tickLblPos val="none"/>
        <c:crossAx val="42895232"/>
        <c:crosses val="max"/>
        <c:crossBetween val="between"/>
      </c:valAx>
      <c:spPr>
        <a:noFill/>
        <a:ln w="22055">
          <a:noFill/>
        </a:ln>
      </c:spPr>
    </c:plotArea>
    <c:legend>
      <c:legendPos val="r"/>
      <c:layout>
        <c:manualLayout>
          <c:xMode val="edge"/>
          <c:yMode val="edge"/>
          <c:x val="0.34090393573165362"/>
          <c:y val="2.430368662648711E-2"/>
          <c:w val="0.61360123647605247"/>
          <c:h val="6.3018242122719711E-2"/>
        </c:manualLayout>
      </c:layout>
      <c:overlay val="0"/>
      <c:spPr>
        <a:noFill/>
        <a:ln w="6350" cmpd="sng">
          <a:solidFill>
            <a:schemeClr val="tx1"/>
          </a:solidFill>
          <a:prstDash val="solid"/>
        </a:ln>
      </c:spPr>
      <c:txPr>
        <a:bodyPr/>
        <a:lstStyle/>
        <a:p>
          <a:pPr>
            <a:defRPr sz="1000" b="0"/>
          </a:pPr>
          <a:endParaRPr lang="zh-CN"/>
        </a:p>
      </c:txPr>
    </c:legend>
    <c:plotVisOnly val="1"/>
    <c:dispBlanksAs val="gap"/>
    <c:showDLblsOverMax val="0"/>
  </c:chart>
  <c:spPr>
    <a:noFill/>
    <a:ln>
      <a:noFill/>
    </a:ln>
  </c:spPr>
  <c:txPr>
    <a:bodyPr/>
    <a:lstStyle/>
    <a:p>
      <a:pPr>
        <a:defRPr sz="1200" b="1" i="0" u="none" strike="noStrike" baseline="0">
          <a:solidFill>
            <a:schemeClr val="tx1"/>
          </a:solidFill>
          <a:latin typeface="+mj-lt"/>
          <a:ea typeface="Helvetica"/>
          <a:cs typeface="Helvetica"/>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35957822965277E-2"/>
          <c:y val="4.5643153526970667E-2"/>
          <c:w val="0.93197027000653165"/>
          <c:h val="0.8330577296456555"/>
        </c:manualLayout>
      </c:layout>
      <c:barChart>
        <c:barDir val="col"/>
        <c:grouping val="clustered"/>
        <c:varyColors val="0"/>
        <c:ser>
          <c:idx val="1"/>
          <c:order val="0"/>
          <c:tx>
            <c:strRef>
              <c:f>Sheet1!$B$1</c:f>
              <c:strCache>
                <c:ptCount val="1"/>
                <c:pt idx="0">
                  <c:v>EAFE </c:v>
                </c:pt>
              </c:strCache>
            </c:strRef>
          </c:tx>
          <c:spPr>
            <a:solidFill>
              <a:schemeClr val="accent1"/>
            </a:solidFill>
            <a:ln w="25482">
              <a:noFill/>
            </a:ln>
          </c:spPr>
          <c:invertIfNegative val="0"/>
          <c:dLbls>
            <c:dLbl>
              <c:idx val="1"/>
              <c:layout>
                <c:manualLayout>
                  <c:x val="1.4449039537127713E-3"/>
                  <c:y val="3.3865886884259732E-3"/>
                </c:manualLayout>
              </c:layout>
              <c:dLblPos val="outEnd"/>
              <c:showLegendKey val="0"/>
              <c:showVal val="1"/>
              <c:showCatName val="0"/>
              <c:showSerName val="0"/>
              <c:showPercent val="0"/>
              <c:showBubbleSize val="0"/>
            </c:dLbl>
            <c:dLbl>
              <c:idx val="2"/>
              <c:layout>
                <c:manualLayout>
                  <c:x val="-1.2472427697159907E-2"/>
                  <c:y val="1.7274492340109101E-3"/>
                </c:manualLayout>
              </c:layout>
              <c:dLblPos val="outEnd"/>
              <c:showLegendKey val="0"/>
              <c:showVal val="1"/>
              <c:showCatName val="0"/>
              <c:showSerName val="0"/>
              <c:showPercent val="0"/>
              <c:showBubbleSize val="0"/>
            </c:dLbl>
            <c:dLbl>
              <c:idx val="4"/>
              <c:layout>
                <c:manualLayout>
                  <c:x val="-1.19709966506828E-2"/>
                  <c:y val="6.2984244086606534E-3"/>
                </c:manualLayout>
              </c:layout>
              <c:dLblPos val="outEnd"/>
              <c:showLegendKey val="0"/>
              <c:showVal val="1"/>
              <c:showCatName val="0"/>
              <c:showSerName val="0"/>
              <c:showPercent val="0"/>
              <c:showBubbleSize val="0"/>
            </c:dLbl>
            <c:numFmt formatCode="0.0" sourceLinked="0"/>
            <c:spPr>
              <a:noFill/>
              <a:ln w="25482">
                <a:noFill/>
              </a:ln>
            </c:spPr>
            <c:txPr>
              <a:bodyPr/>
              <a:lstStyle/>
              <a:p>
                <a:pPr>
                  <a:defRPr sz="1000" b="0"/>
                </a:pPr>
                <a:endParaRPr lang="zh-CN"/>
              </a:p>
            </c:txPr>
            <c:showLegendKey val="0"/>
            <c:showVal val="1"/>
            <c:showCatName val="0"/>
            <c:showSerName val="0"/>
            <c:showPercent val="0"/>
            <c:showBubbleSize val="0"/>
            <c:showLeaderLines val="0"/>
          </c:dLbls>
          <c:cat>
            <c:strRef>
              <c:f>Sheet1!$A$2:$A$6</c:f>
              <c:strCache>
                <c:ptCount val="5"/>
                <c:pt idx="0">
                  <c:v>1970s</c:v>
                </c:pt>
                <c:pt idx="1">
                  <c:v>1980s</c:v>
                </c:pt>
                <c:pt idx="2">
                  <c:v>1990s</c:v>
                </c:pt>
                <c:pt idx="3">
                  <c:v>2000s</c:v>
                </c:pt>
                <c:pt idx="4">
                  <c:v>2010 to 9/30/2012</c:v>
                </c:pt>
              </c:strCache>
            </c:strRef>
          </c:cat>
          <c:val>
            <c:numRef>
              <c:f>Sheet1!$B$2:$B$6</c:f>
              <c:numCache>
                <c:formatCode>General</c:formatCode>
                <c:ptCount val="5"/>
                <c:pt idx="0">
                  <c:v>10.1</c:v>
                </c:pt>
                <c:pt idx="1">
                  <c:v>22.8</c:v>
                </c:pt>
                <c:pt idx="2">
                  <c:v>7.3</c:v>
                </c:pt>
                <c:pt idx="3">
                  <c:v>1.1700000000000013</c:v>
                </c:pt>
                <c:pt idx="4">
                  <c:v>1.52</c:v>
                </c:pt>
              </c:numCache>
            </c:numRef>
          </c:val>
        </c:ser>
        <c:ser>
          <c:idx val="2"/>
          <c:order val="1"/>
          <c:tx>
            <c:strRef>
              <c:f>Sheet1!$C$1</c:f>
              <c:strCache>
                <c:ptCount val="1"/>
                <c:pt idx="0">
                  <c:v>S&amp;P 500</c:v>
                </c:pt>
              </c:strCache>
            </c:strRef>
          </c:tx>
          <c:spPr>
            <a:solidFill>
              <a:schemeClr val="accent2"/>
            </a:solidFill>
            <a:ln w="25482">
              <a:noFill/>
            </a:ln>
          </c:spPr>
          <c:invertIfNegative val="0"/>
          <c:dLbls>
            <c:dLbl>
              <c:idx val="0"/>
              <c:layout>
                <c:manualLayout>
                  <c:x val="1.6840909879589121E-2"/>
                  <c:y val="1.2006757413581601E-4"/>
                </c:manualLayout>
              </c:layout>
              <c:dLblPos val="outEnd"/>
              <c:showLegendKey val="0"/>
              <c:showVal val="1"/>
              <c:showCatName val="0"/>
              <c:showSerName val="0"/>
              <c:showPercent val="0"/>
              <c:showBubbleSize val="0"/>
            </c:dLbl>
            <c:dLbl>
              <c:idx val="1"/>
              <c:layout>
                <c:manualLayout>
                  <c:x val="1.40413359219272E-2"/>
                  <c:y val="3.823637187464703E-3"/>
                </c:manualLayout>
              </c:layout>
              <c:dLblPos val="outEnd"/>
              <c:showLegendKey val="0"/>
              <c:showVal val="1"/>
              <c:showCatName val="0"/>
              <c:showSerName val="0"/>
              <c:showPercent val="0"/>
              <c:showBubbleSize val="0"/>
            </c:dLbl>
            <c:dLbl>
              <c:idx val="2"/>
              <c:layout>
                <c:manualLayout>
                  <c:x val="-2.35790448584162E-3"/>
                  <c:y val="-1.0056005188926799E-2"/>
                </c:manualLayout>
              </c:layout>
              <c:dLblPos val="outEnd"/>
              <c:showLegendKey val="0"/>
              <c:showVal val="1"/>
              <c:showCatName val="0"/>
              <c:showSerName val="0"/>
              <c:showPercent val="0"/>
              <c:showBubbleSize val="0"/>
            </c:dLbl>
            <c:dLbl>
              <c:idx val="4"/>
              <c:layout>
                <c:manualLayout>
                  <c:x val="0"/>
                  <c:y val="6.6733400066733995E-3"/>
                </c:manualLayout>
              </c:layout>
              <c:showLegendKey val="0"/>
              <c:showVal val="1"/>
              <c:showCatName val="0"/>
              <c:showSerName val="0"/>
              <c:showPercent val="0"/>
              <c:showBubbleSize val="0"/>
            </c:dLbl>
            <c:numFmt formatCode="0.0" sourceLinked="0"/>
            <c:spPr>
              <a:noFill/>
              <a:ln w="25482">
                <a:noFill/>
              </a:ln>
            </c:spPr>
            <c:txPr>
              <a:bodyPr/>
              <a:lstStyle/>
              <a:p>
                <a:pPr>
                  <a:defRPr sz="1000" b="0"/>
                </a:pPr>
                <a:endParaRPr lang="zh-CN"/>
              </a:p>
            </c:txPr>
            <c:showLegendKey val="0"/>
            <c:showVal val="1"/>
            <c:showCatName val="0"/>
            <c:showSerName val="0"/>
            <c:showPercent val="0"/>
            <c:showBubbleSize val="0"/>
            <c:showLeaderLines val="0"/>
          </c:dLbls>
          <c:cat>
            <c:strRef>
              <c:f>Sheet1!$A$2:$A$6</c:f>
              <c:strCache>
                <c:ptCount val="5"/>
                <c:pt idx="0">
                  <c:v>1970s</c:v>
                </c:pt>
                <c:pt idx="1">
                  <c:v>1980s</c:v>
                </c:pt>
                <c:pt idx="2">
                  <c:v>1990s</c:v>
                </c:pt>
                <c:pt idx="3">
                  <c:v>2000s</c:v>
                </c:pt>
                <c:pt idx="4">
                  <c:v>2010 to 9/30/2012</c:v>
                </c:pt>
              </c:strCache>
            </c:strRef>
          </c:cat>
          <c:val>
            <c:numRef>
              <c:f>Sheet1!$C$2:$C$6</c:f>
              <c:numCache>
                <c:formatCode>General</c:formatCode>
                <c:ptCount val="5"/>
                <c:pt idx="0">
                  <c:v>5.8</c:v>
                </c:pt>
                <c:pt idx="1">
                  <c:v>17.5</c:v>
                </c:pt>
                <c:pt idx="2">
                  <c:v>18.2</c:v>
                </c:pt>
                <c:pt idx="3">
                  <c:v>-0.95000000000000062</c:v>
                </c:pt>
                <c:pt idx="4">
                  <c:v>12.1</c:v>
                </c:pt>
              </c:numCache>
            </c:numRef>
          </c:val>
        </c:ser>
        <c:ser>
          <c:idx val="4"/>
          <c:order val="2"/>
          <c:tx>
            <c:strRef>
              <c:f>Sheet1!$D$1</c:f>
              <c:strCache>
                <c:ptCount val="1"/>
                <c:pt idx="0">
                  <c:v>EM </c:v>
                </c:pt>
              </c:strCache>
            </c:strRef>
          </c:tx>
          <c:spPr>
            <a:solidFill>
              <a:srgbClr val="E8810D"/>
            </a:solidFill>
            <a:ln w="25482">
              <a:noFill/>
            </a:ln>
          </c:spPr>
          <c:invertIfNegative val="0"/>
          <c:dLbls>
            <c:dLbl>
              <c:idx val="2"/>
              <c:layout>
                <c:manualLayout>
                  <c:x val="5.5516079214460523E-3"/>
                  <c:y val="4.4038789445614065E-3"/>
                </c:manualLayout>
              </c:layout>
              <c:dLblPos val="outEnd"/>
              <c:showLegendKey val="0"/>
              <c:showVal val="1"/>
              <c:showCatName val="0"/>
              <c:showSerName val="0"/>
              <c:showPercent val="0"/>
              <c:showBubbleSize val="0"/>
            </c:dLbl>
            <c:dLbl>
              <c:idx val="3"/>
              <c:layout>
                <c:manualLayout>
                  <c:x val="-2.5956567640439726E-3"/>
                  <c:y val="1.0786639658030813E-2"/>
                </c:manualLayout>
              </c:layout>
              <c:dLblPos val="outEnd"/>
              <c:showLegendKey val="0"/>
              <c:showVal val="1"/>
              <c:showCatName val="0"/>
              <c:showSerName val="0"/>
              <c:showPercent val="0"/>
              <c:showBubbleSize val="0"/>
            </c:dLbl>
            <c:dLbl>
              <c:idx val="4"/>
              <c:layout>
                <c:manualLayout>
                  <c:x val="1.37510419308613E-2"/>
                  <c:y val="7.4208066334050804E-3"/>
                </c:manualLayout>
              </c:layout>
              <c:dLblPos val="outEnd"/>
              <c:showLegendKey val="0"/>
              <c:showVal val="1"/>
              <c:showCatName val="0"/>
              <c:showSerName val="0"/>
              <c:showPercent val="0"/>
              <c:showBubbleSize val="0"/>
            </c:dLbl>
            <c:numFmt formatCode="0.0" sourceLinked="0"/>
            <c:spPr>
              <a:noFill/>
              <a:ln w="25482">
                <a:noFill/>
              </a:ln>
            </c:spPr>
            <c:txPr>
              <a:bodyPr/>
              <a:lstStyle/>
              <a:p>
                <a:pPr>
                  <a:defRPr sz="1000" b="0"/>
                </a:pPr>
                <a:endParaRPr lang="zh-CN"/>
              </a:p>
            </c:txPr>
            <c:showLegendKey val="0"/>
            <c:showVal val="1"/>
            <c:showCatName val="0"/>
            <c:showSerName val="0"/>
            <c:showPercent val="0"/>
            <c:showBubbleSize val="0"/>
            <c:showLeaderLines val="0"/>
          </c:dLbls>
          <c:cat>
            <c:strRef>
              <c:f>Sheet1!$A$2:$A$6</c:f>
              <c:strCache>
                <c:ptCount val="5"/>
                <c:pt idx="0">
                  <c:v>1970s</c:v>
                </c:pt>
                <c:pt idx="1">
                  <c:v>1980s</c:v>
                </c:pt>
                <c:pt idx="2">
                  <c:v>1990s</c:v>
                </c:pt>
                <c:pt idx="3">
                  <c:v>2000s</c:v>
                </c:pt>
                <c:pt idx="4">
                  <c:v>2010 to 9/30/2012</c:v>
                </c:pt>
              </c:strCache>
            </c:strRef>
          </c:cat>
          <c:val>
            <c:numRef>
              <c:f>Sheet1!$D$2:$D$6</c:f>
              <c:numCache>
                <c:formatCode>General</c:formatCode>
                <c:ptCount val="5"/>
                <c:pt idx="2">
                  <c:v>8.6</c:v>
                </c:pt>
                <c:pt idx="3">
                  <c:v>12.8</c:v>
                </c:pt>
                <c:pt idx="4">
                  <c:v>3.05</c:v>
                </c:pt>
              </c:numCache>
            </c:numRef>
          </c:val>
        </c:ser>
        <c:dLbls>
          <c:showLegendKey val="0"/>
          <c:showVal val="1"/>
          <c:showCatName val="0"/>
          <c:showSerName val="0"/>
          <c:showPercent val="0"/>
          <c:showBubbleSize val="0"/>
        </c:dLbls>
        <c:gapWidth val="150"/>
        <c:axId val="43210624"/>
        <c:axId val="43212160"/>
      </c:barChart>
      <c:catAx>
        <c:axId val="43210624"/>
        <c:scaling>
          <c:orientation val="minMax"/>
        </c:scaling>
        <c:delete val="0"/>
        <c:axPos val="b"/>
        <c:numFmt formatCode="General" sourceLinked="1"/>
        <c:majorTickMark val="out"/>
        <c:minorTickMark val="none"/>
        <c:tickLblPos val="low"/>
        <c:spPr>
          <a:ln w="9525">
            <a:solidFill>
              <a:srgbClr val="6D6E71"/>
            </a:solidFill>
            <a:prstDash val="solid"/>
          </a:ln>
        </c:spPr>
        <c:txPr>
          <a:bodyPr rot="0" vert="horz"/>
          <a:lstStyle/>
          <a:p>
            <a:pPr>
              <a:defRPr sz="800" b="0"/>
            </a:pPr>
            <a:endParaRPr lang="zh-CN"/>
          </a:p>
        </c:txPr>
        <c:crossAx val="43212160"/>
        <c:crosses val="autoZero"/>
        <c:auto val="1"/>
        <c:lblAlgn val="ctr"/>
        <c:lblOffset val="100"/>
        <c:tickLblSkip val="1"/>
        <c:tickMarkSkip val="1"/>
        <c:noMultiLvlLbl val="0"/>
      </c:catAx>
      <c:valAx>
        <c:axId val="43212160"/>
        <c:scaling>
          <c:orientation val="minMax"/>
          <c:min val="-3"/>
        </c:scaling>
        <c:delete val="1"/>
        <c:axPos val="l"/>
        <c:numFmt formatCode="General" sourceLinked="1"/>
        <c:majorTickMark val="out"/>
        <c:minorTickMark val="none"/>
        <c:tickLblPos val="none"/>
        <c:crossAx val="43210624"/>
        <c:crosses val="autoZero"/>
        <c:crossBetween val="between"/>
      </c:valAx>
      <c:spPr>
        <a:noFill/>
        <a:ln w="25482">
          <a:noFill/>
        </a:ln>
      </c:spPr>
    </c:plotArea>
    <c:legend>
      <c:legendPos val="r"/>
      <c:layout>
        <c:manualLayout>
          <c:xMode val="edge"/>
          <c:yMode val="edge"/>
          <c:x val="0.51695421512999062"/>
          <c:y val="3.6703370036703771E-2"/>
          <c:w val="0.44525982302954298"/>
          <c:h val="5.9842782414960903E-2"/>
        </c:manualLayout>
      </c:layout>
      <c:overlay val="0"/>
      <c:spPr>
        <a:noFill/>
        <a:ln w="6350" cmpd="sng">
          <a:solidFill>
            <a:schemeClr val="tx1"/>
          </a:solidFill>
          <a:prstDash val="solid"/>
        </a:ln>
      </c:spPr>
      <c:txPr>
        <a:bodyPr/>
        <a:lstStyle/>
        <a:p>
          <a:pPr>
            <a:defRPr sz="1000" b="0"/>
          </a:pPr>
          <a:endParaRPr lang="zh-CN"/>
        </a:p>
      </c:txPr>
    </c:legend>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29253827283726"/>
          <c:y val="7.1772939021997023E-2"/>
          <c:w val="0.60724346839297605"/>
          <c:h val="0.86581580965454408"/>
        </c:manualLayout>
      </c:layout>
      <c:pieChart>
        <c:varyColors val="1"/>
        <c:ser>
          <c:idx val="0"/>
          <c:order val="0"/>
          <c:tx>
            <c:strRef>
              <c:f>Sheet1!$B$1</c:f>
              <c:strCache>
                <c:ptCount val="1"/>
              </c:strCache>
            </c:strRef>
          </c:tx>
          <c:spPr>
            <a:solidFill>
              <a:srgbClr val="6D6E71"/>
            </a:solidFill>
            <a:ln w="13329">
              <a:noFill/>
              <a:prstDash val="solid"/>
            </a:ln>
          </c:spPr>
          <c:dPt>
            <c:idx val="1"/>
            <c:bubble3D val="0"/>
            <c:spPr>
              <a:solidFill>
                <a:srgbClr val="88ABD5"/>
              </a:solidFill>
              <a:ln w="13329">
                <a:noFill/>
                <a:prstDash val="solid"/>
              </a:ln>
            </c:spPr>
          </c:dPt>
          <c:dPt>
            <c:idx val="2"/>
            <c:bubble3D val="0"/>
            <c:spPr>
              <a:solidFill>
                <a:srgbClr val="E8810D"/>
              </a:solidFill>
              <a:ln w="13329">
                <a:noFill/>
                <a:prstDash val="solid"/>
              </a:ln>
            </c:spPr>
          </c:dPt>
          <c:dPt>
            <c:idx val="3"/>
            <c:bubble3D val="0"/>
            <c:spPr>
              <a:solidFill>
                <a:srgbClr val="54301A"/>
              </a:solidFill>
              <a:ln w="13329">
                <a:noFill/>
                <a:prstDash val="solid"/>
              </a:ln>
            </c:spPr>
          </c:dPt>
          <c:dPt>
            <c:idx val="4"/>
            <c:bubble3D val="0"/>
            <c:spPr>
              <a:solidFill>
                <a:srgbClr val="D3D028"/>
              </a:solidFill>
              <a:ln w="13329">
                <a:noFill/>
                <a:prstDash val="solid"/>
              </a:ln>
            </c:spPr>
          </c:dPt>
          <c:dPt>
            <c:idx val="5"/>
            <c:bubble3D val="0"/>
            <c:spPr>
              <a:solidFill>
                <a:srgbClr val="AB6100"/>
              </a:solidFill>
              <a:ln w="13329">
                <a:noFill/>
                <a:prstDash val="solid"/>
              </a:ln>
            </c:spPr>
          </c:dPt>
          <c:dPt>
            <c:idx val="6"/>
            <c:bubble3D val="0"/>
            <c:spPr>
              <a:solidFill>
                <a:srgbClr val="50640D"/>
              </a:solidFill>
              <a:ln w="13329">
                <a:noFill/>
                <a:prstDash val="solid"/>
              </a:ln>
            </c:spPr>
          </c:dPt>
          <c:dLbls>
            <c:dLbl>
              <c:idx val="0"/>
              <c:layout>
                <c:manualLayout>
                  <c:x val="-3.8401192069760864E-3"/>
                  <c:y val="1.5270938922256498E-2"/>
                </c:manualLayout>
              </c:layout>
              <c:dLblPos val="bestFit"/>
              <c:showLegendKey val="0"/>
              <c:showVal val="0"/>
              <c:showCatName val="0"/>
              <c:showSerName val="0"/>
              <c:showPercent val="1"/>
              <c:showBubbleSize val="0"/>
            </c:dLbl>
            <c:dLbl>
              <c:idx val="1"/>
              <c:layout>
                <c:manualLayout>
                  <c:x val="-6.2227357204139543E-3"/>
                  <c:y val="-1.5466156031837409E-2"/>
                </c:manualLayout>
              </c:layout>
              <c:dLblPos val="bestFit"/>
              <c:showLegendKey val="0"/>
              <c:showVal val="0"/>
              <c:showCatName val="0"/>
              <c:showSerName val="0"/>
              <c:showPercent val="1"/>
              <c:showBubbleSize val="0"/>
            </c:dLbl>
            <c:dLbl>
              <c:idx val="2"/>
              <c:layout>
                <c:manualLayout>
                  <c:x val="6.2224907308186701E-3"/>
                  <c:y val="-4.5421786431138894E-3"/>
                </c:manualLayout>
              </c:layout>
              <c:dLblPos val="bestFit"/>
              <c:showLegendKey val="0"/>
              <c:showVal val="0"/>
              <c:showCatName val="0"/>
              <c:showSerName val="0"/>
              <c:showPercent val="1"/>
              <c:showBubbleSize val="0"/>
            </c:dLbl>
            <c:dLbl>
              <c:idx val="3"/>
              <c:layout>
                <c:manualLayout>
                  <c:x val="2.1190130055176556E-2"/>
                  <c:y val="6.1864624127349931E-3"/>
                </c:manualLayout>
              </c:layout>
              <c:dLblPos val="bestFit"/>
              <c:showLegendKey val="0"/>
              <c:showVal val="0"/>
              <c:showCatName val="0"/>
              <c:showSerName val="0"/>
              <c:showPercent val="1"/>
              <c:showBubbleSize val="0"/>
            </c:dLbl>
            <c:dLbl>
              <c:idx val="4"/>
              <c:layout>
                <c:manualLayout>
                  <c:x val="1.0595310017183571E-2"/>
                  <c:y val="9.2796936191024484E-3"/>
                </c:manualLayout>
              </c:layout>
              <c:dLblPos val="bestFit"/>
              <c:showLegendKey val="0"/>
              <c:showVal val="0"/>
              <c:showCatName val="0"/>
              <c:showSerName val="0"/>
              <c:showPercent val="1"/>
              <c:showBubbleSize val="0"/>
            </c:dLbl>
            <c:dLbl>
              <c:idx val="5"/>
              <c:layout>
                <c:manualLayout>
                  <c:x val="1.0595310017183571E-2"/>
                  <c:y val="3.0932312063674857E-3"/>
                </c:manualLayout>
              </c:layout>
              <c:dLblPos val="bestFit"/>
              <c:showLegendKey val="0"/>
              <c:showVal val="0"/>
              <c:showCatName val="0"/>
              <c:showSerName val="0"/>
              <c:showPercent val="1"/>
              <c:showBubbleSize val="0"/>
            </c:dLbl>
            <c:dLbl>
              <c:idx val="6"/>
              <c:layout>
                <c:manualLayout>
                  <c:x val="2.3040715241856399E-2"/>
                  <c:y val="0"/>
                </c:manualLayout>
              </c:layout>
              <c:dLblPos val="bestFit"/>
              <c:showLegendKey val="0"/>
              <c:showVal val="0"/>
              <c:showCatName val="0"/>
              <c:showSerName val="0"/>
              <c:showPercent val="1"/>
              <c:showBubbleSize val="0"/>
            </c:dLbl>
            <c:txPr>
              <a:bodyPr/>
              <a:lstStyle/>
              <a:p>
                <a:pPr>
                  <a:defRPr sz="1000" b="0">
                    <a:solidFill>
                      <a:schemeClr val="tx1"/>
                    </a:solidFill>
                  </a:defRPr>
                </a:pPr>
                <a:endParaRPr lang="zh-CN"/>
              </a:p>
            </c:txPr>
            <c:dLblPos val="outEnd"/>
            <c:showLegendKey val="0"/>
            <c:showVal val="0"/>
            <c:showCatName val="0"/>
            <c:showSerName val="0"/>
            <c:showPercent val="1"/>
            <c:showBubbleSize val="0"/>
            <c:showLeaderLines val="0"/>
          </c:dLbls>
          <c:cat>
            <c:strRef>
              <c:f>Sheet1!$A$2:$A$8</c:f>
              <c:strCache>
                <c:ptCount val="7"/>
                <c:pt idx="0">
                  <c:v>EM</c:v>
                </c:pt>
                <c:pt idx="1">
                  <c:v>United States</c:v>
                </c:pt>
                <c:pt idx="2">
                  <c:v>Europe</c:v>
                </c:pt>
                <c:pt idx="3">
                  <c:v>Japan</c:v>
                </c:pt>
                <c:pt idx="4">
                  <c:v>Other developed</c:v>
                </c:pt>
                <c:pt idx="5">
                  <c:v>United Kingdom</c:v>
                </c:pt>
                <c:pt idx="6">
                  <c:v>Canada</c:v>
                </c:pt>
              </c:strCache>
            </c:strRef>
          </c:cat>
          <c:val>
            <c:numRef>
              <c:f>Sheet1!$B$2:$B$8</c:f>
              <c:numCache>
                <c:formatCode>General</c:formatCode>
                <c:ptCount val="7"/>
                <c:pt idx="0">
                  <c:v>50</c:v>
                </c:pt>
                <c:pt idx="1">
                  <c:v>19</c:v>
                </c:pt>
                <c:pt idx="2">
                  <c:v>17</c:v>
                </c:pt>
                <c:pt idx="3">
                  <c:v>5</c:v>
                </c:pt>
                <c:pt idx="4">
                  <c:v>4</c:v>
                </c:pt>
                <c:pt idx="5">
                  <c:v>3</c:v>
                </c:pt>
                <c:pt idx="6">
                  <c:v>2</c:v>
                </c:pt>
              </c:numCache>
            </c:numRef>
          </c:val>
        </c:ser>
        <c:ser>
          <c:idx val="1"/>
          <c:order val="1"/>
          <c:tx>
            <c:strRef>
              <c:f>Sheet1!$C$1</c:f>
              <c:strCache>
                <c:ptCount val="1"/>
              </c:strCache>
            </c:strRef>
          </c:tx>
          <c:spPr>
            <a:solidFill>
              <a:srgbClr val="88ABD5"/>
            </a:solidFill>
            <a:ln w="13329">
              <a:solidFill>
                <a:srgbClr val="0A164A"/>
              </a:solidFill>
              <a:prstDash val="solid"/>
            </a:ln>
          </c:spPr>
          <c:dPt>
            <c:idx val="0"/>
            <c:bubble3D val="0"/>
            <c:spPr>
              <a:solidFill>
                <a:srgbClr val="6D6E71"/>
              </a:solidFill>
              <a:ln w="13329">
                <a:solidFill>
                  <a:srgbClr val="0A164A"/>
                </a:solidFill>
                <a:prstDash val="solid"/>
              </a:ln>
            </c:spPr>
          </c:dPt>
          <c:dPt>
            <c:idx val="2"/>
            <c:bubble3D val="0"/>
            <c:spPr>
              <a:solidFill>
                <a:srgbClr val="E8810D"/>
              </a:solidFill>
              <a:ln w="13329">
                <a:solidFill>
                  <a:srgbClr val="0A164A"/>
                </a:solidFill>
                <a:prstDash val="solid"/>
              </a:ln>
            </c:spPr>
          </c:dPt>
          <c:dPt>
            <c:idx val="3"/>
            <c:bubble3D val="0"/>
            <c:spPr>
              <a:solidFill>
                <a:srgbClr val="54301A"/>
              </a:solidFill>
              <a:ln w="13329">
                <a:solidFill>
                  <a:srgbClr val="0A164A"/>
                </a:solidFill>
                <a:prstDash val="solid"/>
              </a:ln>
            </c:spPr>
          </c:dPt>
          <c:dPt>
            <c:idx val="4"/>
            <c:bubble3D val="0"/>
            <c:spPr>
              <a:solidFill>
                <a:srgbClr val="D3D028"/>
              </a:solidFill>
              <a:ln w="13329">
                <a:solidFill>
                  <a:srgbClr val="0A164A"/>
                </a:solidFill>
                <a:prstDash val="solid"/>
              </a:ln>
            </c:spPr>
          </c:dPt>
          <c:dPt>
            <c:idx val="5"/>
            <c:bubble3D val="0"/>
            <c:spPr>
              <a:solidFill>
                <a:srgbClr val="AB6100"/>
              </a:solidFill>
              <a:ln w="13329">
                <a:solidFill>
                  <a:srgbClr val="0A164A"/>
                </a:solidFill>
                <a:prstDash val="solid"/>
              </a:ln>
            </c:spPr>
          </c:dPt>
          <c:dPt>
            <c:idx val="6"/>
            <c:bubble3D val="0"/>
            <c:spPr>
              <a:solidFill>
                <a:srgbClr val="9CB3CA"/>
              </a:solidFill>
              <a:ln w="13329">
                <a:solidFill>
                  <a:srgbClr val="0A164A"/>
                </a:solidFill>
                <a:prstDash val="solid"/>
              </a:ln>
            </c:spPr>
          </c:dPt>
          <c:cat>
            <c:strRef>
              <c:f>Sheet1!$A$2:$A$8</c:f>
              <c:strCache>
                <c:ptCount val="7"/>
                <c:pt idx="0">
                  <c:v>EM</c:v>
                </c:pt>
                <c:pt idx="1">
                  <c:v>United States</c:v>
                </c:pt>
                <c:pt idx="2">
                  <c:v>Europe</c:v>
                </c:pt>
                <c:pt idx="3">
                  <c:v>Japan</c:v>
                </c:pt>
                <c:pt idx="4">
                  <c:v>Other developed</c:v>
                </c:pt>
                <c:pt idx="5">
                  <c:v>United Kingdom</c:v>
                </c:pt>
                <c:pt idx="6">
                  <c:v>Canada</c:v>
                </c:pt>
              </c:strCache>
            </c:strRef>
          </c:cat>
          <c:val>
            <c:numRef>
              <c:f>Sheet1!$C$2:$C$8</c:f>
              <c:numCache>
                <c:formatCode>General</c:formatCode>
                <c:ptCount val="7"/>
              </c:numCache>
            </c:numRef>
          </c:val>
        </c:ser>
        <c:ser>
          <c:idx val="2"/>
          <c:order val="2"/>
          <c:tx>
            <c:strRef>
              <c:f>Sheet1!$D$1</c:f>
              <c:strCache>
                <c:ptCount val="1"/>
              </c:strCache>
            </c:strRef>
          </c:tx>
          <c:spPr>
            <a:solidFill>
              <a:srgbClr val="E8810D"/>
            </a:solidFill>
            <a:ln w="13329">
              <a:solidFill>
                <a:srgbClr val="0A164A"/>
              </a:solidFill>
              <a:prstDash val="solid"/>
            </a:ln>
          </c:spPr>
          <c:dPt>
            <c:idx val="0"/>
            <c:bubble3D val="0"/>
            <c:spPr>
              <a:solidFill>
                <a:srgbClr val="6D6E71"/>
              </a:solidFill>
              <a:ln w="13329">
                <a:solidFill>
                  <a:srgbClr val="0A164A"/>
                </a:solidFill>
                <a:prstDash val="solid"/>
              </a:ln>
            </c:spPr>
          </c:dPt>
          <c:dPt>
            <c:idx val="1"/>
            <c:bubble3D val="0"/>
            <c:spPr>
              <a:solidFill>
                <a:srgbClr val="88ABD5"/>
              </a:solidFill>
              <a:ln w="13329">
                <a:solidFill>
                  <a:srgbClr val="0A164A"/>
                </a:solidFill>
                <a:prstDash val="solid"/>
              </a:ln>
            </c:spPr>
          </c:dPt>
          <c:dPt>
            <c:idx val="3"/>
            <c:bubble3D val="0"/>
            <c:spPr>
              <a:solidFill>
                <a:srgbClr val="54301A"/>
              </a:solidFill>
              <a:ln w="13329">
                <a:solidFill>
                  <a:srgbClr val="0A164A"/>
                </a:solidFill>
                <a:prstDash val="solid"/>
              </a:ln>
            </c:spPr>
          </c:dPt>
          <c:dPt>
            <c:idx val="4"/>
            <c:bubble3D val="0"/>
            <c:spPr>
              <a:solidFill>
                <a:srgbClr val="D3D028"/>
              </a:solidFill>
              <a:ln w="13329">
                <a:solidFill>
                  <a:srgbClr val="0A164A"/>
                </a:solidFill>
                <a:prstDash val="solid"/>
              </a:ln>
            </c:spPr>
          </c:dPt>
          <c:dPt>
            <c:idx val="5"/>
            <c:bubble3D val="0"/>
            <c:spPr>
              <a:solidFill>
                <a:srgbClr val="AB6100"/>
              </a:solidFill>
              <a:ln w="13329">
                <a:solidFill>
                  <a:srgbClr val="0A164A"/>
                </a:solidFill>
                <a:prstDash val="solid"/>
              </a:ln>
            </c:spPr>
          </c:dPt>
          <c:dPt>
            <c:idx val="6"/>
            <c:bubble3D val="0"/>
            <c:spPr>
              <a:solidFill>
                <a:srgbClr val="9CB3CA"/>
              </a:solidFill>
              <a:ln w="13329">
                <a:solidFill>
                  <a:srgbClr val="0A164A"/>
                </a:solidFill>
                <a:prstDash val="solid"/>
              </a:ln>
            </c:spPr>
          </c:dPt>
          <c:cat>
            <c:strRef>
              <c:f>Sheet1!$A$2:$A$8</c:f>
              <c:strCache>
                <c:ptCount val="7"/>
                <c:pt idx="0">
                  <c:v>EM</c:v>
                </c:pt>
                <c:pt idx="1">
                  <c:v>United States</c:v>
                </c:pt>
                <c:pt idx="2">
                  <c:v>Europe</c:v>
                </c:pt>
                <c:pt idx="3">
                  <c:v>Japan</c:v>
                </c:pt>
                <c:pt idx="4">
                  <c:v>Other developed</c:v>
                </c:pt>
                <c:pt idx="5">
                  <c:v>United Kingdom</c:v>
                </c:pt>
                <c:pt idx="6">
                  <c:v>Canada</c:v>
                </c:pt>
              </c:strCache>
            </c:strRef>
          </c:cat>
          <c:val>
            <c:numRef>
              <c:f>Sheet1!$D$2:$D$8</c:f>
              <c:numCache>
                <c:formatCode>General</c:formatCode>
                <c:ptCount val="7"/>
              </c:numCache>
            </c:numRef>
          </c:val>
        </c:ser>
        <c:ser>
          <c:idx val="3"/>
          <c:order val="3"/>
          <c:tx>
            <c:strRef>
              <c:f>Sheet1!$E$1</c:f>
              <c:strCache>
                <c:ptCount val="1"/>
              </c:strCache>
            </c:strRef>
          </c:tx>
          <c:spPr>
            <a:solidFill>
              <a:srgbClr val="54301A"/>
            </a:solidFill>
            <a:ln w="13329">
              <a:solidFill>
                <a:srgbClr val="0A164A"/>
              </a:solidFill>
              <a:prstDash val="solid"/>
            </a:ln>
          </c:spPr>
          <c:dPt>
            <c:idx val="0"/>
            <c:bubble3D val="0"/>
            <c:spPr>
              <a:solidFill>
                <a:srgbClr val="6D6E71"/>
              </a:solidFill>
              <a:ln w="13329">
                <a:solidFill>
                  <a:srgbClr val="0A164A"/>
                </a:solidFill>
                <a:prstDash val="solid"/>
              </a:ln>
            </c:spPr>
          </c:dPt>
          <c:dPt>
            <c:idx val="1"/>
            <c:bubble3D val="0"/>
            <c:spPr>
              <a:solidFill>
                <a:srgbClr val="88ABD5"/>
              </a:solidFill>
              <a:ln w="13329">
                <a:solidFill>
                  <a:srgbClr val="0A164A"/>
                </a:solidFill>
                <a:prstDash val="solid"/>
              </a:ln>
            </c:spPr>
          </c:dPt>
          <c:dPt>
            <c:idx val="2"/>
            <c:bubble3D val="0"/>
            <c:spPr>
              <a:solidFill>
                <a:srgbClr val="E8810D"/>
              </a:solidFill>
              <a:ln w="13329">
                <a:solidFill>
                  <a:srgbClr val="0A164A"/>
                </a:solidFill>
                <a:prstDash val="solid"/>
              </a:ln>
            </c:spPr>
          </c:dPt>
          <c:dPt>
            <c:idx val="4"/>
            <c:bubble3D val="0"/>
            <c:spPr>
              <a:solidFill>
                <a:srgbClr val="D3D028"/>
              </a:solidFill>
              <a:ln w="13329">
                <a:solidFill>
                  <a:srgbClr val="0A164A"/>
                </a:solidFill>
                <a:prstDash val="solid"/>
              </a:ln>
            </c:spPr>
          </c:dPt>
          <c:dPt>
            <c:idx val="5"/>
            <c:bubble3D val="0"/>
            <c:spPr>
              <a:solidFill>
                <a:srgbClr val="AB6100"/>
              </a:solidFill>
              <a:ln w="13329">
                <a:solidFill>
                  <a:srgbClr val="0A164A"/>
                </a:solidFill>
                <a:prstDash val="solid"/>
              </a:ln>
            </c:spPr>
          </c:dPt>
          <c:dPt>
            <c:idx val="6"/>
            <c:bubble3D val="0"/>
            <c:spPr>
              <a:solidFill>
                <a:srgbClr val="9CB3CA"/>
              </a:solidFill>
              <a:ln w="13329">
                <a:solidFill>
                  <a:srgbClr val="0A164A"/>
                </a:solidFill>
                <a:prstDash val="solid"/>
              </a:ln>
            </c:spPr>
          </c:dPt>
          <c:cat>
            <c:strRef>
              <c:f>Sheet1!$A$2:$A$8</c:f>
              <c:strCache>
                <c:ptCount val="7"/>
                <c:pt idx="0">
                  <c:v>EM</c:v>
                </c:pt>
                <c:pt idx="1">
                  <c:v>United States</c:v>
                </c:pt>
                <c:pt idx="2">
                  <c:v>Europe</c:v>
                </c:pt>
                <c:pt idx="3">
                  <c:v>Japan</c:v>
                </c:pt>
                <c:pt idx="4">
                  <c:v>Other developed</c:v>
                </c:pt>
                <c:pt idx="5">
                  <c:v>United Kingdom</c:v>
                </c:pt>
                <c:pt idx="6">
                  <c:v>Canada</c:v>
                </c:pt>
              </c:strCache>
            </c:strRef>
          </c:cat>
          <c:val>
            <c:numRef>
              <c:f>Sheet1!$E$2:$E$8</c:f>
              <c:numCache>
                <c:formatCode>General</c:formatCode>
                <c:ptCount val="7"/>
              </c:numCache>
            </c:numRef>
          </c:val>
        </c:ser>
        <c:dLbls>
          <c:showLegendKey val="0"/>
          <c:showVal val="0"/>
          <c:showCatName val="1"/>
          <c:showSerName val="0"/>
          <c:showPercent val="1"/>
          <c:showBubbleSize val="0"/>
          <c:showLeaderLines val="0"/>
        </c:dLbls>
        <c:firstSliceAng val="360"/>
      </c:pieChart>
      <c:spPr>
        <a:noFill/>
        <a:ln w="25392">
          <a:noFill/>
        </a:ln>
      </c:spPr>
    </c:plotArea>
    <c:plotVisOnly val="1"/>
    <c:dispBlanksAs val="zero"/>
    <c:showDLblsOverMax val="0"/>
  </c:chart>
  <c:spPr>
    <a:noFill/>
    <a:ln>
      <a:noFill/>
    </a:ln>
  </c:spPr>
  <c:txPr>
    <a:bodyPr/>
    <a:lstStyle/>
    <a:p>
      <a:pPr>
        <a:defRPr sz="1400" b="1" i="0" u="none" strike="noStrike" baseline="0">
          <a:solidFill>
            <a:srgbClr val="FFFFFF"/>
          </a:solidFill>
          <a:latin typeface="Arial"/>
          <a:ea typeface="Arial"/>
          <a:cs typeface="Arial"/>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6D6E71"/>
              </a:solidFill>
            </c:spPr>
          </c:dPt>
          <c:dPt>
            <c:idx val="1"/>
            <c:bubble3D val="0"/>
            <c:spPr>
              <a:solidFill>
                <a:srgbClr val="88ABD5"/>
              </a:solidFill>
            </c:spPr>
          </c:dPt>
          <c:dPt>
            <c:idx val="2"/>
            <c:bubble3D val="0"/>
            <c:spPr>
              <a:solidFill>
                <a:srgbClr val="E8810D"/>
              </a:solidFill>
            </c:spPr>
          </c:dPt>
          <c:dPt>
            <c:idx val="3"/>
            <c:bubble3D val="0"/>
            <c:spPr>
              <a:solidFill>
                <a:srgbClr val="54301A"/>
              </a:solidFill>
            </c:spPr>
          </c:dPt>
          <c:dPt>
            <c:idx val="4"/>
            <c:bubble3D val="0"/>
            <c:spPr>
              <a:solidFill>
                <a:srgbClr val="D3D028"/>
              </a:solidFill>
            </c:spPr>
          </c:dPt>
          <c:dPt>
            <c:idx val="5"/>
            <c:bubble3D val="0"/>
            <c:spPr>
              <a:solidFill>
                <a:srgbClr val="50640D"/>
              </a:solidFill>
            </c:spPr>
          </c:dPt>
          <c:dPt>
            <c:idx val="6"/>
            <c:bubble3D val="0"/>
            <c:spPr>
              <a:solidFill>
                <a:srgbClr val="B6B6B8"/>
              </a:solidFill>
            </c:spPr>
          </c:dPt>
          <c:dLbls>
            <c:dLbl>
              <c:idx val="0"/>
              <c:layout>
                <c:manualLayout>
                  <c:x val="6.5194720459669075E-3"/>
                  <c:y val="0"/>
                </c:manualLayout>
              </c:layout>
              <c:dLblPos val="bestFit"/>
              <c:showLegendKey val="0"/>
              <c:showVal val="0"/>
              <c:showCatName val="0"/>
              <c:showSerName val="0"/>
              <c:showPercent val="1"/>
              <c:showBubbleSize val="0"/>
            </c:dLbl>
            <c:dLbl>
              <c:idx val="1"/>
              <c:layout>
                <c:manualLayout>
                  <c:x val="-9.7792080689503395E-3"/>
                  <c:y val="4.8896046619878062E-3"/>
                </c:manualLayout>
              </c:layout>
              <c:dLblPos val="bestFit"/>
              <c:showLegendKey val="0"/>
              <c:showVal val="0"/>
              <c:showCatName val="0"/>
              <c:showSerName val="0"/>
              <c:showPercent val="1"/>
              <c:showBubbleSize val="0"/>
            </c:dLbl>
            <c:dLbl>
              <c:idx val="2"/>
              <c:layout>
                <c:manualLayout>
                  <c:x val="6.5194720459669075E-3"/>
                  <c:y val="-4.4006826966131327E-2"/>
                </c:manualLayout>
              </c:layout>
              <c:dLblPos val="bestFit"/>
              <c:showLegendKey val="0"/>
              <c:showVal val="0"/>
              <c:showCatName val="0"/>
              <c:showSerName val="0"/>
              <c:showPercent val="1"/>
              <c:showBubbleSize val="0"/>
            </c:dLbl>
            <c:dLbl>
              <c:idx val="3"/>
              <c:layout>
                <c:manualLayout>
                  <c:x val="-9.7792080689503395E-3"/>
                  <c:y val="-1.9558418647951225E-2"/>
                </c:manualLayout>
              </c:layout>
              <c:dLblPos val="bestFit"/>
              <c:showLegendKey val="0"/>
              <c:showVal val="0"/>
              <c:showCatName val="0"/>
              <c:showSerName val="0"/>
              <c:showPercent val="1"/>
              <c:showBubbleSize val="0"/>
            </c:dLbl>
            <c:dLbl>
              <c:idx val="4"/>
              <c:layout>
                <c:manualLayout>
                  <c:x val="3.2597360229834563E-3"/>
                  <c:y val="-9.7792093239755691E-3"/>
                </c:manualLayout>
              </c:layout>
              <c:dLblPos val="bestFit"/>
              <c:showLegendKey val="0"/>
              <c:showVal val="0"/>
              <c:showCatName val="0"/>
              <c:showSerName val="0"/>
              <c:showPercent val="1"/>
              <c:showBubbleSize val="0"/>
            </c:dLbl>
            <c:dLbl>
              <c:idx val="5"/>
              <c:layout>
                <c:manualLayout>
                  <c:x val="1.3038944091933799E-2"/>
                  <c:y val="-4.8896046619877898E-3"/>
                </c:manualLayout>
              </c:layout>
              <c:dLblPos val="bestFit"/>
              <c:showLegendKey val="0"/>
              <c:showVal val="0"/>
              <c:showCatName val="0"/>
              <c:showSerName val="0"/>
              <c:showPercent val="1"/>
              <c:showBubbleSize val="0"/>
            </c:dLbl>
            <c:dLbl>
              <c:idx val="6"/>
              <c:layout>
                <c:manualLayout>
                  <c:x val="6.5194720459669075E-3"/>
                  <c:y val="-4.8896046619877898E-3"/>
                </c:manualLayout>
              </c:layout>
              <c:dLblPos val="bestFit"/>
              <c:showLegendKey val="0"/>
              <c:showVal val="0"/>
              <c:showCatName val="0"/>
              <c:showSerName val="0"/>
              <c:showPercent val="1"/>
              <c:showBubbleSize val="0"/>
            </c:dLbl>
            <c:txPr>
              <a:bodyPr/>
              <a:lstStyle/>
              <a:p>
                <a:pPr>
                  <a:defRPr sz="1000"/>
                </a:pPr>
                <a:endParaRPr lang="zh-CN"/>
              </a:p>
            </c:txPr>
            <c:dLblPos val="outEnd"/>
            <c:showLegendKey val="0"/>
            <c:showVal val="0"/>
            <c:showCatName val="0"/>
            <c:showSerName val="0"/>
            <c:showPercent val="1"/>
            <c:showBubbleSize val="0"/>
            <c:showLeaderLines val="0"/>
          </c:dLbls>
          <c:cat>
            <c:strRef>
              <c:f>Sheet1!$A$2:$A$9</c:f>
              <c:strCache>
                <c:ptCount val="7"/>
                <c:pt idx="0">
                  <c:v>United States</c:v>
                </c:pt>
                <c:pt idx="1">
                  <c:v>Europe</c:v>
                </c:pt>
                <c:pt idx="2">
                  <c:v>EM</c:v>
                </c:pt>
                <c:pt idx="3">
                  <c:v>United Kingdom</c:v>
                </c:pt>
                <c:pt idx="4">
                  <c:v>Japan</c:v>
                </c:pt>
                <c:pt idx="5">
                  <c:v>Other</c:v>
                </c:pt>
                <c:pt idx="6">
                  <c:v>Canada</c:v>
                </c:pt>
              </c:strCache>
            </c:strRef>
          </c:cat>
          <c:val>
            <c:numRef>
              <c:f>Sheet1!$B$2:$B$9</c:f>
              <c:numCache>
                <c:formatCode>General</c:formatCode>
                <c:ptCount val="8"/>
                <c:pt idx="0">
                  <c:v>46</c:v>
                </c:pt>
                <c:pt idx="1">
                  <c:v>16</c:v>
                </c:pt>
                <c:pt idx="2">
                  <c:v>13</c:v>
                </c:pt>
                <c:pt idx="3">
                  <c:v>8</c:v>
                </c:pt>
                <c:pt idx="4">
                  <c:v>8</c:v>
                </c:pt>
                <c:pt idx="5">
                  <c:v>5</c:v>
                </c:pt>
                <c:pt idx="6">
                  <c:v>4</c:v>
                </c:pt>
              </c:numCache>
            </c:numRef>
          </c:val>
        </c:ser>
        <c:dLbls>
          <c:showLegendKey val="0"/>
          <c:showVal val="1"/>
          <c:showCatName val="0"/>
          <c:showSerName val="0"/>
          <c:showPercent val="0"/>
          <c:showBubbleSize val="0"/>
          <c:showLeaderLines val="0"/>
        </c:dLbls>
        <c:firstSliceAng val="360"/>
      </c:pieChart>
    </c:plotArea>
    <c:plotVisOnly val="1"/>
    <c:dispBlanksAs val="zero"/>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rgbClr val="6D6E71"/>
              </a:solidFill>
            </c:spPr>
          </c:dPt>
          <c:dPt>
            <c:idx val="1"/>
            <c:bubble3D val="0"/>
            <c:spPr>
              <a:solidFill>
                <a:srgbClr val="88ABD5"/>
              </a:solidFill>
            </c:spPr>
          </c:dPt>
          <c:dPt>
            <c:idx val="2"/>
            <c:bubble3D val="0"/>
            <c:spPr>
              <a:solidFill>
                <a:srgbClr val="E8810D"/>
              </a:solidFill>
            </c:spPr>
          </c:dPt>
          <c:dLbls>
            <c:dLbl>
              <c:idx val="0"/>
              <c:layout>
                <c:manualLayout>
                  <c:x val="2.8985507246376812E-3"/>
                  <c:y val="-6.3948857027475801E-3"/>
                </c:manualLayout>
              </c:layout>
              <c:dLblPos val="bestFit"/>
              <c:showLegendKey val="0"/>
              <c:showVal val="0"/>
              <c:showCatName val="0"/>
              <c:showSerName val="0"/>
              <c:showPercent val="1"/>
              <c:showBubbleSize val="0"/>
            </c:dLbl>
            <c:dLbl>
              <c:idx val="1"/>
              <c:layout>
                <c:manualLayout>
                  <c:x val="-8.6956521739130557E-3"/>
                  <c:y val="-3.8369314216485602E-2"/>
                </c:manualLayout>
              </c:layout>
              <c:dLblPos val="bestFit"/>
              <c:showLegendKey val="0"/>
              <c:showVal val="0"/>
              <c:showCatName val="0"/>
              <c:showSerName val="0"/>
              <c:showPercent val="1"/>
              <c:showBubbleSize val="0"/>
            </c:dLbl>
            <c:dLbl>
              <c:idx val="2"/>
              <c:layout>
                <c:manualLayout>
                  <c:x val="0"/>
                  <c:y val="2.5579542810990338E-2"/>
                </c:manualLayout>
              </c:layout>
              <c:dLblPos val="bestFit"/>
              <c:showLegendKey val="0"/>
              <c:showVal val="0"/>
              <c:showCatName val="0"/>
              <c:showSerName val="0"/>
              <c:showPercent val="1"/>
              <c:showBubbleSize val="0"/>
            </c:dLbl>
            <c:txPr>
              <a:bodyPr/>
              <a:lstStyle/>
              <a:p>
                <a:pPr>
                  <a:defRPr sz="1000" b="0"/>
                </a:pPr>
                <a:endParaRPr lang="zh-CN"/>
              </a:p>
            </c:txPr>
            <c:dLblPos val="outEnd"/>
            <c:showLegendKey val="0"/>
            <c:showVal val="0"/>
            <c:showCatName val="0"/>
            <c:showSerName val="0"/>
            <c:showPercent val="1"/>
            <c:showBubbleSize val="0"/>
            <c:showLeaderLines val="0"/>
          </c:dLbls>
          <c:cat>
            <c:strRef>
              <c:f>Sheet1!$A$2:$A$4</c:f>
              <c:strCache>
                <c:ptCount val="3"/>
                <c:pt idx="0">
                  <c:v>Asia and Africa</c:v>
                </c:pt>
                <c:pt idx="1">
                  <c:v>The Americas</c:v>
                </c:pt>
                <c:pt idx="2">
                  <c:v>Europe</c:v>
                </c:pt>
              </c:strCache>
            </c:strRef>
          </c:cat>
          <c:val>
            <c:numRef>
              <c:f>Sheet1!$B$2:$B$4</c:f>
              <c:numCache>
                <c:formatCode>General</c:formatCode>
                <c:ptCount val="3"/>
                <c:pt idx="0">
                  <c:v>0.41000000000000031</c:v>
                </c:pt>
                <c:pt idx="1">
                  <c:v>0.33000000000000046</c:v>
                </c:pt>
                <c:pt idx="2">
                  <c:v>0.26</c:v>
                </c:pt>
              </c:numCache>
            </c:numRef>
          </c:val>
        </c:ser>
        <c:dLbls>
          <c:showLegendKey val="0"/>
          <c:showVal val="0"/>
          <c:showCatName val="0"/>
          <c:showSerName val="0"/>
          <c:showPercent val="0"/>
          <c:showBubbleSize val="0"/>
          <c:showLeaderLines val="0"/>
        </c:dLbls>
        <c:firstSliceAng val="360"/>
      </c:pieChart>
      <c:spPr>
        <a:noFill/>
        <a:ln w="25357">
          <a:noFill/>
        </a:ln>
      </c:spPr>
    </c:plotArea>
    <c:plotVisOnly val="1"/>
    <c:dispBlanksAs val="zero"/>
    <c:showDLblsOverMax val="0"/>
  </c:chart>
  <c:txPr>
    <a:bodyPr/>
    <a:lstStyle/>
    <a:p>
      <a:pPr>
        <a:defRPr sz="1398" b="1">
          <a:latin typeface="Arial" pitchFamily="34" charset="0"/>
          <a:cs typeface="Arial" pitchFamily="34" charset="0"/>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2"/>
            <c:bubble3D val="0"/>
            <c:spPr>
              <a:solidFill>
                <a:srgbClr val="E8810D"/>
              </a:solidFill>
            </c:spPr>
          </c:dPt>
          <c:dPt>
            <c:idx val="3"/>
            <c:bubble3D val="0"/>
            <c:spPr>
              <a:solidFill>
                <a:srgbClr val="54301A"/>
              </a:solidFill>
            </c:spPr>
          </c:dPt>
          <c:dLbls>
            <c:dLbl>
              <c:idx val="0"/>
              <c:layout>
                <c:manualLayout>
                  <c:x val="-2.0289855072463846E-2"/>
                  <c:y val="-3.83692948962292E-2"/>
                </c:manualLayout>
              </c:layout>
              <c:dLblPos val="bestFit"/>
              <c:showLegendKey val="0"/>
              <c:showVal val="0"/>
              <c:showCatName val="0"/>
              <c:showSerName val="0"/>
              <c:showPercent val="1"/>
              <c:showBubbleSize val="0"/>
            </c:dLbl>
            <c:dLbl>
              <c:idx val="1"/>
              <c:layout>
                <c:manualLayout>
                  <c:x val="2.8985507246376812E-3"/>
                  <c:y val="-1.27897649654096E-2"/>
                </c:manualLayout>
              </c:layout>
              <c:dLblPos val="bestFit"/>
              <c:showLegendKey val="0"/>
              <c:showVal val="0"/>
              <c:showCatName val="0"/>
              <c:showSerName val="0"/>
              <c:showPercent val="1"/>
              <c:showBubbleSize val="0"/>
            </c:dLbl>
            <c:dLbl>
              <c:idx val="2"/>
              <c:layout>
                <c:manualLayout>
                  <c:x val="1.15942028985507E-2"/>
                  <c:y val="-1.2789764965409699E-2"/>
                </c:manualLayout>
              </c:layout>
              <c:dLblPos val="bestFit"/>
              <c:showLegendKey val="0"/>
              <c:showVal val="0"/>
              <c:showCatName val="0"/>
              <c:showSerName val="0"/>
              <c:showPercent val="1"/>
              <c:showBubbleSize val="0"/>
            </c:dLbl>
            <c:dLbl>
              <c:idx val="3"/>
              <c:layout>
                <c:manualLayout>
                  <c:x val="1.15942028985507E-2"/>
                  <c:y val="6.3948824827048728E-3"/>
                </c:manualLayout>
              </c:layout>
              <c:dLblPos val="bestFit"/>
              <c:showLegendKey val="0"/>
              <c:showVal val="0"/>
              <c:showCatName val="0"/>
              <c:showSerName val="0"/>
              <c:showPercent val="1"/>
              <c:showBubbleSize val="0"/>
            </c:dLbl>
            <c:txPr>
              <a:bodyPr/>
              <a:lstStyle/>
              <a:p>
                <a:pPr>
                  <a:defRPr sz="1000" b="0"/>
                </a:pPr>
                <a:endParaRPr lang="zh-CN"/>
              </a:p>
            </c:txPr>
            <c:dLblPos val="outEnd"/>
            <c:showLegendKey val="0"/>
            <c:showVal val="0"/>
            <c:showCatName val="0"/>
            <c:showSerName val="0"/>
            <c:showPercent val="1"/>
            <c:showBubbleSize val="0"/>
            <c:showLeaderLines val="0"/>
          </c:dLbls>
          <c:cat>
            <c:strRef>
              <c:f>Sheet1!$A$2:$A$5</c:f>
              <c:strCache>
                <c:ptCount val="4"/>
                <c:pt idx="0">
                  <c:v>Developed Europe</c:v>
                </c:pt>
                <c:pt idx="1">
                  <c:v>Asia</c:v>
                </c:pt>
                <c:pt idx="2">
                  <c:v>North America</c:v>
                </c:pt>
                <c:pt idx="3">
                  <c:v>Rest of the World*</c:v>
                </c:pt>
              </c:strCache>
            </c:strRef>
          </c:cat>
          <c:val>
            <c:numRef>
              <c:f>Sheet1!$B$2:$B$5</c:f>
              <c:numCache>
                <c:formatCode>General</c:formatCode>
                <c:ptCount val="4"/>
                <c:pt idx="0">
                  <c:v>0.32000000000000339</c:v>
                </c:pt>
                <c:pt idx="1">
                  <c:v>0.27</c:v>
                </c:pt>
                <c:pt idx="2">
                  <c:v>0.23</c:v>
                </c:pt>
                <c:pt idx="3">
                  <c:v>0.18000000000000016</c:v>
                </c:pt>
              </c:numCache>
            </c:numRef>
          </c:val>
        </c:ser>
        <c:dLbls>
          <c:showLegendKey val="0"/>
          <c:showVal val="1"/>
          <c:showCatName val="0"/>
          <c:showSerName val="0"/>
          <c:showPercent val="0"/>
          <c:showBubbleSize val="0"/>
          <c:showLeaderLines val="0"/>
        </c:dLbls>
        <c:firstSliceAng val="360"/>
      </c:pieChart>
      <c:spPr>
        <a:noFill/>
        <a:ln w="25412">
          <a:noFill/>
        </a:ln>
      </c:spPr>
    </c:plotArea>
    <c:plotVisOnly val="1"/>
    <c:dispBlanksAs val="zero"/>
    <c:showDLblsOverMax val="0"/>
  </c:chart>
  <c:txPr>
    <a:bodyPr/>
    <a:lstStyle/>
    <a:p>
      <a:pPr>
        <a:defRPr sz="1401" b="1">
          <a:latin typeface="Arial" pitchFamily="34" charset="0"/>
          <a:cs typeface="Arial" pitchFamily="34" charset="0"/>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354207436399202E-2"/>
          <c:y val="3.3670033670033946E-3"/>
          <c:w val="0.94334728613705898"/>
          <c:h val="0.81818181818182278"/>
        </c:manualLayout>
      </c:layout>
      <c:barChart>
        <c:barDir val="col"/>
        <c:grouping val="clustered"/>
        <c:varyColors val="0"/>
        <c:ser>
          <c:idx val="0"/>
          <c:order val="0"/>
          <c:tx>
            <c:strRef>
              <c:f>Sheet1!$B$1</c:f>
              <c:strCache>
                <c:ptCount val="1"/>
                <c:pt idx="0">
                  <c:v>US</c:v>
                </c:pt>
              </c:strCache>
            </c:strRef>
          </c:tx>
          <c:spPr>
            <a:solidFill>
              <a:schemeClr val="accent1"/>
            </a:solidFill>
            <a:ln w="25480">
              <a:noFill/>
            </a:ln>
          </c:spPr>
          <c:invertIfNegative val="0"/>
          <c:dLbls>
            <c:dLbl>
              <c:idx val="0"/>
              <c:layout>
                <c:manualLayout>
                  <c:x val="-1.1702202893623101E-2"/>
                  <c:y val="8.7098575012447728E-3"/>
                </c:manualLayout>
              </c:layout>
              <c:showLegendKey val="0"/>
              <c:showVal val="1"/>
              <c:showCatName val="0"/>
              <c:showSerName val="0"/>
              <c:showPercent val="0"/>
              <c:showBubbleSize val="0"/>
            </c:dLbl>
            <c:dLbl>
              <c:idx val="1"/>
              <c:layout>
                <c:manualLayout>
                  <c:x val="0"/>
                  <c:y val="8.7098575012447728E-3"/>
                </c:manualLayout>
              </c:layout>
              <c:showLegendKey val="0"/>
              <c:showVal val="1"/>
              <c:showCatName val="0"/>
              <c:showSerName val="0"/>
              <c:showPercent val="0"/>
              <c:showBubbleSize val="0"/>
            </c:dLbl>
            <c:dLbl>
              <c:idx val="2"/>
              <c:layout>
                <c:manualLayout>
                  <c:x val="2.9255507234057601E-3"/>
                  <c:y val="1.74197150024895E-2"/>
                </c:manualLayout>
              </c:layout>
              <c:showLegendKey val="0"/>
              <c:showVal val="1"/>
              <c:showCatName val="0"/>
              <c:showSerName val="0"/>
              <c:showPercent val="0"/>
              <c:showBubbleSize val="0"/>
            </c:dLbl>
            <c:dLbl>
              <c:idx val="3"/>
              <c:layout>
                <c:manualLayout>
                  <c:x val="-1.75533043404347E-2"/>
                  <c:y val="1.74197150024895E-2"/>
                </c:manualLayout>
              </c:layout>
              <c:showLegendKey val="0"/>
              <c:showVal val="1"/>
              <c:showCatName val="0"/>
              <c:showSerName val="0"/>
              <c:showPercent val="0"/>
              <c:showBubbleSize val="0"/>
            </c:dLbl>
            <c:numFmt formatCode="0.0%" sourceLinked="0"/>
            <c:spPr>
              <a:noFill/>
              <a:ln w="25480">
                <a:noFill/>
              </a:ln>
            </c:spPr>
            <c:txPr>
              <a:bodyPr/>
              <a:lstStyle/>
              <a:p>
                <a:pPr>
                  <a:defRPr sz="1000" b="0" i="0"/>
                </a:pPr>
                <a:endParaRPr lang="zh-CN"/>
              </a:p>
            </c:txPr>
            <c:showLegendKey val="0"/>
            <c:showVal val="1"/>
            <c:showCatName val="0"/>
            <c:showSerName val="0"/>
            <c:showPercent val="0"/>
            <c:showBubbleSize val="0"/>
            <c:showLeaderLines val="0"/>
          </c:dLbls>
          <c:cat>
            <c:strRef>
              <c:f>Sheet1!$A$2:$A$5</c:f>
              <c:strCache>
                <c:ptCount val="4"/>
                <c:pt idx="0">
                  <c:v>GDP growth*</c:v>
                </c:pt>
                <c:pt idx="1">
                  <c:v>Equity market return</c:v>
                </c:pt>
                <c:pt idx="2">
                  <c:v>EPS Growth**</c:v>
                </c:pt>
                <c:pt idx="3">
                  <c:v>Volatility</c:v>
                </c:pt>
              </c:strCache>
            </c:strRef>
          </c:cat>
          <c:val>
            <c:numRef>
              <c:f>Sheet1!$B$2:$B$5</c:f>
              <c:numCache>
                <c:formatCode>General</c:formatCode>
                <c:ptCount val="4"/>
                <c:pt idx="0">
                  <c:v>2.5999999999999999E-2</c:v>
                </c:pt>
                <c:pt idx="1">
                  <c:v>6.1000000000000013E-2</c:v>
                </c:pt>
                <c:pt idx="2">
                  <c:v>5.3999999999999999E-2</c:v>
                </c:pt>
                <c:pt idx="3">
                  <c:v>0.15300000000000016</c:v>
                </c:pt>
              </c:numCache>
            </c:numRef>
          </c:val>
        </c:ser>
        <c:ser>
          <c:idx val="1"/>
          <c:order val="1"/>
          <c:tx>
            <c:strRef>
              <c:f>Sheet1!$C$1</c:f>
              <c:strCache>
                <c:ptCount val="1"/>
                <c:pt idx="0">
                  <c:v>China</c:v>
                </c:pt>
              </c:strCache>
            </c:strRef>
          </c:tx>
          <c:spPr>
            <a:solidFill>
              <a:schemeClr val="accent2"/>
            </a:solidFill>
            <a:ln w="25480">
              <a:noFill/>
            </a:ln>
          </c:spPr>
          <c:invertIfNegative val="0"/>
          <c:dLbls>
            <c:dLbl>
              <c:idx val="0"/>
              <c:layout>
                <c:manualLayout>
                  <c:x val="0"/>
                  <c:y val="8.7098575012447728E-3"/>
                </c:manualLayout>
              </c:layout>
              <c:showLegendKey val="0"/>
              <c:showVal val="1"/>
              <c:showCatName val="0"/>
              <c:showSerName val="0"/>
              <c:showPercent val="0"/>
              <c:showBubbleSize val="0"/>
            </c:dLbl>
            <c:dLbl>
              <c:idx val="1"/>
              <c:layout>
                <c:manualLayout>
                  <c:x val="0"/>
                  <c:y val="1.7419715002489601E-2"/>
                </c:manualLayout>
              </c:layout>
              <c:showLegendKey val="0"/>
              <c:showVal val="1"/>
              <c:showCatName val="0"/>
              <c:showSerName val="0"/>
              <c:showPercent val="0"/>
              <c:showBubbleSize val="0"/>
            </c:dLbl>
            <c:dLbl>
              <c:idx val="2"/>
              <c:layout>
                <c:manualLayout>
                  <c:x val="1.1702202893623101E-2"/>
                  <c:y val="1.3064786251867225E-2"/>
                </c:manualLayout>
              </c:layout>
              <c:showLegendKey val="0"/>
              <c:showVal val="1"/>
              <c:showCatName val="0"/>
              <c:showSerName val="0"/>
              <c:showPercent val="0"/>
              <c:showBubbleSize val="0"/>
            </c:dLbl>
            <c:dLbl>
              <c:idx val="3"/>
              <c:layout>
                <c:manualLayout>
                  <c:x val="5.8511014468115314E-3"/>
                  <c:y val="8.7098575012447728E-3"/>
                </c:manualLayout>
              </c:layout>
              <c:showLegendKey val="0"/>
              <c:showVal val="1"/>
              <c:showCatName val="0"/>
              <c:showSerName val="0"/>
              <c:showPercent val="0"/>
              <c:showBubbleSize val="0"/>
            </c:dLbl>
            <c:numFmt formatCode="0.0%" sourceLinked="0"/>
            <c:spPr>
              <a:noFill/>
              <a:ln w="25480">
                <a:noFill/>
              </a:ln>
            </c:spPr>
            <c:txPr>
              <a:bodyPr/>
              <a:lstStyle/>
              <a:p>
                <a:pPr>
                  <a:defRPr sz="1000" b="0" i="0"/>
                </a:pPr>
                <a:endParaRPr lang="zh-CN"/>
              </a:p>
            </c:txPr>
            <c:showLegendKey val="0"/>
            <c:showVal val="1"/>
            <c:showCatName val="0"/>
            <c:showSerName val="0"/>
            <c:showPercent val="0"/>
            <c:showBubbleSize val="0"/>
            <c:showLeaderLines val="0"/>
          </c:dLbls>
          <c:cat>
            <c:strRef>
              <c:f>Sheet1!$A$2:$A$5</c:f>
              <c:strCache>
                <c:ptCount val="4"/>
                <c:pt idx="0">
                  <c:v>GDP growth*</c:v>
                </c:pt>
                <c:pt idx="1">
                  <c:v>Equity market return</c:v>
                </c:pt>
                <c:pt idx="2">
                  <c:v>EPS Growth**</c:v>
                </c:pt>
                <c:pt idx="3">
                  <c:v>Volatility</c:v>
                </c:pt>
              </c:strCache>
            </c:strRef>
          </c:cat>
          <c:val>
            <c:numRef>
              <c:f>Sheet1!$C$2:$C$5</c:f>
              <c:numCache>
                <c:formatCode>General</c:formatCode>
                <c:ptCount val="4"/>
                <c:pt idx="0">
                  <c:v>0.10400000000000002</c:v>
                </c:pt>
                <c:pt idx="1">
                  <c:v>-2.3E-2</c:v>
                </c:pt>
                <c:pt idx="2">
                  <c:v>-9.0000000000000028E-3</c:v>
                </c:pt>
                <c:pt idx="3">
                  <c:v>0.37100000000000033</c:v>
                </c:pt>
              </c:numCache>
            </c:numRef>
          </c:val>
        </c:ser>
        <c:dLbls>
          <c:showLegendKey val="0"/>
          <c:showVal val="1"/>
          <c:showCatName val="0"/>
          <c:showSerName val="0"/>
          <c:showPercent val="0"/>
          <c:showBubbleSize val="0"/>
        </c:dLbls>
        <c:gapWidth val="150"/>
        <c:axId val="43082496"/>
        <c:axId val="43084032"/>
      </c:barChart>
      <c:catAx>
        <c:axId val="43082496"/>
        <c:scaling>
          <c:orientation val="minMax"/>
        </c:scaling>
        <c:delete val="0"/>
        <c:axPos val="b"/>
        <c:numFmt formatCode="General" sourceLinked="1"/>
        <c:majorTickMark val="out"/>
        <c:minorTickMark val="none"/>
        <c:tickLblPos val="low"/>
        <c:spPr>
          <a:ln w="9525">
            <a:solidFill>
              <a:schemeClr val="tx1"/>
            </a:solidFill>
            <a:prstDash val="solid"/>
          </a:ln>
        </c:spPr>
        <c:txPr>
          <a:bodyPr rot="0" vert="horz"/>
          <a:lstStyle/>
          <a:p>
            <a:pPr>
              <a:defRPr sz="800" b="0" i="0"/>
            </a:pPr>
            <a:endParaRPr lang="zh-CN"/>
          </a:p>
        </c:txPr>
        <c:crossAx val="43084032"/>
        <c:crosses val="autoZero"/>
        <c:auto val="1"/>
        <c:lblAlgn val="ctr"/>
        <c:lblOffset val="100"/>
        <c:tickLblSkip val="1"/>
        <c:tickMarkSkip val="1"/>
        <c:noMultiLvlLbl val="0"/>
      </c:catAx>
      <c:valAx>
        <c:axId val="43084032"/>
        <c:scaling>
          <c:orientation val="minMax"/>
          <c:max val="0.45"/>
          <c:min val="-0.1"/>
        </c:scaling>
        <c:delete val="1"/>
        <c:axPos val="l"/>
        <c:numFmt formatCode="General" sourceLinked="1"/>
        <c:majorTickMark val="out"/>
        <c:minorTickMark val="none"/>
        <c:tickLblPos val="none"/>
        <c:crossAx val="43082496"/>
        <c:crosses val="autoZero"/>
        <c:crossBetween val="between"/>
      </c:valAx>
      <c:spPr>
        <a:noFill/>
        <a:ln w="25480">
          <a:noFill/>
        </a:ln>
      </c:spPr>
    </c:plotArea>
    <c:legend>
      <c:legendPos val="r"/>
      <c:layout>
        <c:manualLayout>
          <c:xMode val="edge"/>
          <c:yMode val="edge"/>
          <c:x val="2.4392643000113099E-2"/>
          <c:y val="5.6614073758090896E-2"/>
          <c:w val="0.2638128034539024"/>
          <c:h val="8.6271824365380598E-2"/>
        </c:manualLayout>
      </c:layout>
      <c:overlay val="0"/>
      <c:spPr>
        <a:noFill/>
        <a:ln w="9525">
          <a:solidFill>
            <a:schemeClr val="tx1"/>
          </a:solidFill>
        </a:ln>
      </c:spPr>
      <c:txPr>
        <a:bodyPr/>
        <a:lstStyle/>
        <a:p>
          <a:pPr>
            <a:defRPr sz="1000" b="0" i="0"/>
          </a:pPr>
          <a:endParaRPr lang="zh-CN"/>
        </a:p>
      </c:txPr>
    </c:legend>
    <c:plotVisOnly val="1"/>
    <c:dispBlanksAs val="gap"/>
    <c:showDLblsOverMax val="0"/>
  </c:chart>
  <c:spPr>
    <a:noFill/>
    <a:ln>
      <a:noFill/>
    </a:ln>
  </c:spPr>
  <c:txPr>
    <a:bodyPr/>
    <a:lstStyle/>
    <a:p>
      <a:pPr>
        <a:defRPr sz="1100" b="1" i="0" u="none" strike="noStrike" baseline="0">
          <a:solidFill>
            <a:schemeClr val="tx1"/>
          </a:solidFill>
          <a:latin typeface="+mj-lt"/>
          <a:ea typeface="Arial"/>
          <a:cs typeface="Arial"/>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181057957463642E-2"/>
          <c:y val="1.8248169938453403E-2"/>
          <c:w val="0.93563788408507464"/>
          <c:h val="0.85500004166905064"/>
        </c:manualLayout>
      </c:layout>
      <c:barChart>
        <c:barDir val="col"/>
        <c:grouping val="clustered"/>
        <c:varyColors val="0"/>
        <c:ser>
          <c:idx val="0"/>
          <c:order val="0"/>
          <c:spPr>
            <a:solidFill>
              <a:srgbClr val="E8810D"/>
            </a:solidFill>
            <a:ln w="25480">
              <a:noFill/>
            </a:ln>
          </c:spPr>
          <c:invertIfNegative val="0"/>
          <c:dLbls>
            <c:dLbl>
              <c:idx val="1"/>
              <c:delete val="1"/>
            </c:dLbl>
            <c:dLbl>
              <c:idx val="3"/>
              <c:layout>
                <c:manualLayout>
                  <c:x val="0"/>
                  <c:y val="1.570552268628763E-2"/>
                </c:manualLayout>
              </c:layout>
              <c:showLegendKey val="0"/>
              <c:showVal val="1"/>
              <c:showCatName val="0"/>
              <c:showSerName val="0"/>
              <c:showPercent val="0"/>
              <c:showBubbleSize val="0"/>
            </c:dLbl>
            <c:dLbl>
              <c:idx val="4"/>
              <c:delete val="1"/>
            </c:dLbl>
            <c:txPr>
              <a:bodyPr/>
              <a:lstStyle/>
              <a:p>
                <a:pPr>
                  <a:defRPr sz="1000" b="0" i="0"/>
                </a:pPr>
                <a:endParaRPr lang="zh-CN"/>
              </a:p>
            </c:txPr>
            <c:showLegendKey val="0"/>
            <c:showVal val="1"/>
            <c:showCatName val="0"/>
            <c:showSerName val="0"/>
            <c:showPercent val="0"/>
            <c:showBubbleSize val="0"/>
            <c:showLeaderLines val="0"/>
          </c:dLbls>
          <c:cat>
            <c:strRef>
              <c:f>Sheet1!$A$2:$A$8</c:f>
              <c:strCache>
                <c:ptCount val="7"/>
                <c:pt idx="0">
                  <c:v>105 yrs</c:v>
                </c:pt>
                <c:pt idx="1">
                  <c:v>43 yrs</c:v>
                </c:pt>
                <c:pt idx="2">
                  <c:v>42 yrs</c:v>
                </c:pt>
                <c:pt idx="3">
                  <c:v>26 yrs</c:v>
                </c:pt>
                <c:pt idx="4">
                  <c:v>20 yrs</c:v>
                </c:pt>
                <c:pt idx="5">
                  <c:v>15 yrs</c:v>
                </c:pt>
                <c:pt idx="6">
                  <c:v>10 yrs</c:v>
                </c:pt>
              </c:strCache>
            </c:strRef>
          </c:cat>
          <c:val>
            <c:numRef>
              <c:f>Sheet1!$B$2:$B$8</c:f>
              <c:numCache>
                <c:formatCode>General</c:formatCode>
                <c:ptCount val="7"/>
                <c:pt idx="0">
                  <c:v>0.33000000000000046</c:v>
                </c:pt>
                <c:pt idx="1">
                  <c:v>-5.0000000000000053E-3</c:v>
                </c:pt>
                <c:pt idx="2">
                  <c:v>0.43000000000000033</c:v>
                </c:pt>
                <c:pt idx="3">
                  <c:v>-0.25</c:v>
                </c:pt>
                <c:pt idx="4">
                  <c:v>-5.0000000000000053E-3</c:v>
                </c:pt>
                <c:pt idx="5">
                  <c:v>-0.12000000000000002</c:v>
                </c:pt>
                <c:pt idx="6">
                  <c:v>7.0000000000000021E-2</c:v>
                </c:pt>
              </c:numCache>
            </c:numRef>
          </c:val>
        </c:ser>
        <c:dLbls>
          <c:showLegendKey val="0"/>
          <c:showVal val="0"/>
          <c:showCatName val="0"/>
          <c:showSerName val="0"/>
          <c:showPercent val="0"/>
          <c:showBubbleSize val="0"/>
        </c:dLbls>
        <c:gapWidth val="150"/>
        <c:axId val="43165952"/>
        <c:axId val="43175936"/>
      </c:barChart>
      <c:catAx>
        <c:axId val="43165952"/>
        <c:scaling>
          <c:orientation val="minMax"/>
        </c:scaling>
        <c:delete val="0"/>
        <c:axPos val="b"/>
        <c:numFmt formatCode="General" sourceLinked="1"/>
        <c:majorTickMark val="out"/>
        <c:minorTickMark val="none"/>
        <c:tickLblPos val="low"/>
        <c:spPr>
          <a:ln w="9525">
            <a:solidFill>
              <a:schemeClr val="tx1"/>
            </a:solidFill>
            <a:prstDash val="solid"/>
          </a:ln>
        </c:spPr>
        <c:txPr>
          <a:bodyPr rot="0" vert="horz"/>
          <a:lstStyle/>
          <a:p>
            <a:pPr>
              <a:defRPr sz="800" b="0" i="0"/>
            </a:pPr>
            <a:endParaRPr lang="zh-CN"/>
          </a:p>
        </c:txPr>
        <c:crossAx val="43175936"/>
        <c:crosses val="autoZero"/>
        <c:auto val="1"/>
        <c:lblAlgn val="ctr"/>
        <c:lblOffset val="100"/>
        <c:tickLblSkip val="1"/>
        <c:tickMarkSkip val="1"/>
        <c:noMultiLvlLbl val="0"/>
      </c:catAx>
      <c:valAx>
        <c:axId val="43175936"/>
        <c:scaling>
          <c:orientation val="minMax"/>
          <c:max val="0.5"/>
          <c:min val="-0.30000000000000032"/>
        </c:scaling>
        <c:delete val="0"/>
        <c:axPos val="l"/>
        <c:numFmt formatCode="General" sourceLinked="1"/>
        <c:majorTickMark val="none"/>
        <c:minorTickMark val="none"/>
        <c:tickLblPos val="none"/>
        <c:spPr>
          <a:ln>
            <a:noFill/>
          </a:ln>
        </c:spPr>
        <c:crossAx val="43165952"/>
        <c:crosses val="autoZero"/>
        <c:crossBetween val="between"/>
        <c:majorUnit val="0.1"/>
      </c:valAx>
      <c:spPr>
        <a:noFill/>
        <a:ln w="25480">
          <a:noFill/>
        </a:ln>
      </c:spPr>
    </c:plotArea>
    <c:plotVisOnly val="1"/>
    <c:dispBlanksAs val="gap"/>
    <c:showDLblsOverMax val="0"/>
  </c:chart>
  <c:spPr>
    <a:noFill/>
    <a:ln>
      <a:noFill/>
    </a:ln>
  </c:spPr>
  <c:txPr>
    <a:bodyPr/>
    <a:lstStyle/>
    <a:p>
      <a:pPr>
        <a:defRPr sz="1100" b="1" i="0" u="none" strike="noStrike" baseline="0">
          <a:solidFill>
            <a:schemeClr val="tx1"/>
          </a:solidFill>
          <a:latin typeface="+mj-lt"/>
          <a:ea typeface="Arial"/>
          <a:cs typeface="Arial"/>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49869451697131E-2"/>
          <c:y val="0.18464730290456399"/>
          <c:w val="0.94876877273746796"/>
          <c:h val="0.70746887966805005"/>
        </c:manualLayout>
      </c:layout>
      <c:barChart>
        <c:barDir val="col"/>
        <c:grouping val="clustered"/>
        <c:varyColors val="0"/>
        <c:ser>
          <c:idx val="0"/>
          <c:order val="0"/>
          <c:tx>
            <c:strRef>
              <c:f>Sheet1!$B$1</c:f>
              <c:strCache>
                <c:ptCount val="1"/>
                <c:pt idx="0">
                  <c:v>MSCI EAFE </c:v>
                </c:pt>
              </c:strCache>
            </c:strRef>
          </c:tx>
          <c:spPr>
            <a:solidFill>
              <a:schemeClr val="accent1"/>
            </a:solidFill>
            <a:ln w="25482">
              <a:noFill/>
            </a:ln>
          </c:spPr>
          <c:invertIfNegative val="0"/>
          <c:dLbls>
            <c:numFmt formatCode="0.0" sourceLinked="0"/>
            <c:spPr>
              <a:noFill/>
              <a:ln w="25482">
                <a:noFill/>
              </a:ln>
            </c:spPr>
            <c:txPr>
              <a:bodyPr/>
              <a:lstStyle/>
              <a:p>
                <a:pPr>
                  <a:defRPr sz="1000" b="0" i="0"/>
                </a:pPr>
                <a:endParaRPr lang="zh-CN"/>
              </a:p>
            </c:txPr>
            <c:showLegendKey val="0"/>
            <c:showVal val="1"/>
            <c:showCatName val="0"/>
            <c:showSerName val="0"/>
            <c:showPercent val="0"/>
            <c:showBubbleSize val="0"/>
            <c:showLeaderLines val="0"/>
          </c:dLbls>
          <c:cat>
            <c:strRef>
              <c:f>Sheet1!$A$2:$A$4</c:f>
              <c:strCache>
                <c:ptCount val="3"/>
                <c:pt idx="0">
                  <c:v>2010</c:v>
                </c:pt>
                <c:pt idx="1">
                  <c:v>2011</c:v>
                </c:pt>
                <c:pt idx="2">
                  <c:v>YTD 2012</c:v>
                </c:pt>
              </c:strCache>
            </c:strRef>
          </c:cat>
          <c:val>
            <c:numRef>
              <c:f>Sheet1!$B$2:$B$4</c:f>
              <c:numCache>
                <c:formatCode>General</c:formatCode>
                <c:ptCount val="3"/>
                <c:pt idx="0">
                  <c:v>7.75</c:v>
                </c:pt>
                <c:pt idx="1">
                  <c:v>-12.14</c:v>
                </c:pt>
                <c:pt idx="2">
                  <c:v>10.6</c:v>
                </c:pt>
              </c:numCache>
            </c:numRef>
          </c:val>
        </c:ser>
        <c:ser>
          <c:idx val="3"/>
          <c:order val="1"/>
          <c:tx>
            <c:strRef>
              <c:f>Sheet1!$C$1</c:f>
              <c:strCache>
                <c:ptCount val="1"/>
                <c:pt idx="0">
                  <c:v>S&amp;P 500</c:v>
                </c:pt>
              </c:strCache>
            </c:strRef>
          </c:tx>
          <c:spPr>
            <a:solidFill>
              <a:schemeClr val="accent2"/>
            </a:solidFill>
            <a:ln w="25482">
              <a:noFill/>
            </a:ln>
          </c:spPr>
          <c:invertIfNegative val="0"/>
          <c:dLbls>
            <c:numFmt formatCode="0.0" sourceLinked="0"/>
            <c:spPr>
              <a:noFill/>
              <a:ln w="25482">
                <a:noFill/>
              </a:ln>
            </c:spPr>
            <c:txPr>
              <a:bodyPr/>
              <a:lstStyle/>
              <a:p>
                <a:pPr>
                  <a:defRPr sz="1000" b="0" i="0"/>
                </a:pPr>
                <a:endParaRPr lang="zh-CN"/>
              </a:p>
            </c:txPr>
            <c:showLegendKey val="0"/>
            <c:showVal val="1"/>
            <c:showCatName val="0"/>
            <c:showSerName val="0"/>
            <c:showPercent val="0"/>
            <c:showBubbleSize val="0"/>
            <c:showLeaderLines val="0"/>
          </c:dLbls>
          <c:cat>
            <c:strRef>
              <c:f>Sheet1!$A$2:$A$4</c:f>
              <c:strCache>
                <c:ptCount val="3"/>
                <c:pt idx="0">
                  <c:v>2010</c:v>
                </c:pt>
                <c:pt idx="1">
                  <c:v>2011</c:v>
                </c:pt>
                <c:pt idx="2">
                  <c:v>YTD 2012</c:v>
                </c:pt>
              </c:strCache>
            </c:strRef>
          </c:cat>
          <c:val>
            <c:numRef>
              <c:f>Sheet1!$C$2:$C$4</c:f>
              <c:numCache>
                <c:formatCode>General</c:formatCode>
                <c:ptCount val="3"/>
                <c:pt idx="0">
                  <c:v>15.06</c:v>
                </c:pt>
                <c:pt idx="1">
                  <c:v>2.11</c:v>
                </c:pt>
                <c:pt idx="2">
                  <c:v>16.399999999999999</c:v>
                </c:pt>
              </c:numCache>
            </c:numRef>
          </c:val>
        </c:ser>
        <c:ser>
          <c:idx val="1"/>
          <c:order val="2"/>
          <c:tx>
            <c:strRef>
              <c:f>Sheet1!$D$1</c:f>
              <c:strCache>
                <c:ptCount val="1"/>
                <c:pt idx="0">
                  <c:v>MSCI EM</c:v>
                </c:pt>
              </c:strCache>
            </c:strRef>
          </c:tx>
          <c:spPr>
            <a:solidFill>
              <a:srgbClr val="E8810D"/>
            </a:solidFill>
            <a:ln w="25482">
              <a:noFill/>
            </a:ln>
          </c:spPr>
          <c:invertIfNegative val="0"/>
          <c:dLbls>
            <c:numFmt formatCode="0.0" sourceLinked="0"/>
            <c:spPr>
              <a:noFill/>
              <a:ln w="25482">
                <a:noFill/>
              </a:ln>
            </c:spPr>
            <c:txPr>
              <a:bodyPr/>
              <a:lstStyle/>
              <a:p>
                <a:pPr>
                  <a:defRPr sz="1000" b="0" i="0"/>
                </a:pPr>
                <a:endParaRPr lang="zh-CN"/>
              </a:p>
            </c:txPr>
            <c:showLegendKey val="0"/>
            <c:showVal val="1"/>
            <c:showCatName val="0"/>
            <c:showSerName val="0"/>
            <c:showPercent val="0"/>
            <c:showBubbleSize val="0"/>
            <c:showLeaderLines val="0"/>
          </c:dLbls>
          <c:cat>
            <c:strRef>
              <c:f>Sheet1!$A$2:$A$4</c:f>
              <c:strCache>
                <c:ptCount val="3"/>
                <c:pt idx="0">
                  <c:v>2010</c:v>
                </c:pt>
                <c:pt idx="1">
                  <c:v>2011</c:v>
                </c:pt>
                <c:pt idx="2">
                  <c:v>YTD 2012</c:v>
                </c:pt>
              </c:strCache>
            </c:strRef>
          </c:cat>
          <c:val>
            <c:numRef>
              <c:f>Sheet1!$D$2:$D$4</c:f>
              <c:numCache>
                <c:formatCode>General</c:formatCode>
                <c:ptCount val="3"/>
                <c:pt idx="0">
                  <c:v>18.88</c:v>
                </c:pt>
                <c:pt idx="1">
                  <c:v>-18.420000000000002</c:v>
                </c:pt>
                <c:pt idx="2">
                  <c:v>12.3</c:v>
                </c:pt>
              </c:numCache>
            </c:numRef>
          </c:val>
        </c:ser>
        <c:dLbls>
          <c:showLegendKey val="0"/>
          <c:showVal val="1"/>
          <c:showCatName val="0"/>
          <c:showSerName val="0"/>
          <c:showPercent val="0"/>
          <c:showBubbleSize val="0"/>
        </c:dLbls>
        <c:gapWidth val="150"/>
        <c:axId val="43502592"/>
        <c:axId val="43516672"/>
      </c:barChart>
      <c:catAx>
        <c:axId val="43502592"/>
        <c:scaling>
          <c:orientation val="minMax"/>
        </c:scaling>
        <c:delete val="0"/>
        <c:axPos val="b"/>
        <c:numFmt formatCode="General" sourceLinked="1"/>
        <c:majorTickMark val="out"/>
        <c:minorTickMark val="none"/>
        <c:tickLblPos val="low"/>
        <c:spPr>
          <a:ln w="9652">
            <a:solidFill>
              <a:schemeClr val="tx1"/>
            </a:solidFill>
            <a:prstDash val="solid"/>
          </a:ln>
        </c:spPr>
        <c:txPr>
          <a:bodyPr rot="0" vert="horz"/>
          <a:lstStyle/>
          <a:p>
            <a:pPr>
              <a:defRPr sz="800" b="0" i="0"/>
            </a:pPr>
            <a:endParaRPr lang="zh-CN"/>
          </a:p>
        </c:txPr>
        <c:crossAx val="43516672"/>
        <c:crosses val="autoZero"/>
        <c:auto val="1"/>
        <c:lblAlgn val="ctr"/>
        <c:lblOffset val="100"/>
        <c:tickLblSkip val="1"/>
        <c:tickMarkSkip val="1"/>
        <c:noMultiLvlLbl val="0"/>
      </c:catAx>
      <c:valAx>
        <c:axId val="43516672"/>
        <c:scaling>
          <c:orientation val="minMax"/>
          <c:min val="-25"/>
        </c:scaling>
        <c:delete val="1"/>
        <c:axPos val="l"/>
        <c:numFmt formatCode="General" sourceLinked="1"/>
        <c:majorTickMark val="out"/>
        <c:minorTickMark val="none"/>
        <c:tickLblPos val="none"/>
        <c:crossAx val="43502592"/>
        <c:crosses val="autoZero"/>
        <c:crossBetween val="between"/>
      </c:valAx>
      <c:spPr>
        <a:noFill/>
        <a:ln w="25482">
          <a:noFill/>
        </a:ln>
      </c:spPr>
    </c:plotArea>
    <c:legend>
      <c:legendPos val="t"/>
      <c:layout>
        <c:manualLayout>
          <c:xMode val="edge"/>
          <c:yMode val="edge"/>
          <c:x val="0.398385417704822"/>
          <c:y val="4.564080547866578E-2"/>
          <c:w val="0.58723143146553203"/>
          <c:h val="7.6767779526435931E-2"/>
        </c:manualLayout>
      </c:layout>
      <c:overlay val="0"/>
      <c:spPr>
        <a:noFill/>
        <a:ln w="9525">
          <a:solidFill>
            <a:schemeClr val="tx1"/>
          </a:solidFill>
          <a:prstDash val="solid"/>
        </a:ln>
      </c:spPr>
      <c:txPr>
        <a:bodyPr/>
        <a:lstStyle/>
        <a:p>
          <a:pPr>
            <a:defRPr sz="1000" b="0" i="0"/>
          </a:pPr>
          <a:endParaRPr lang="zh-CN"/>
        </a:p>
      </c:txPr>
    </c:legend>
    <c:plotVisOnly val="1"/>
    <c:dispBlanksAs val="gap"/>
    <c:showDLblsOverMax val="0"/>
  </c:chart>
  <c:spPr>
    <a:noFill/>
    <a:ln w="9525" cap="flat" cmpd="sng" algn="ctr">
      <a:noFill/>
      <a:prstDash val="solid"/>
      <a:miter lim="800000"/>
      <a:headEnd type="none" w="med" len="med"/>
      <a:tailEnd type="none" w="med" len="med"/>
    </a:ln>
  </c:spPr>
  <c:txPr>
    <a:bodyPr/>
    <a:lstStyle/>
    <a:p>
      <a:pPr>
        <a:defRPr sz="1200" b="1" i="0" u="none" strike="noStrike" baseline="0">
          <a:solidFill>
            <a:schemeClr val="tx1"/>
          </a:solidFill>
          <a:latin typeface="Arial"/>
          <a:ea typeface="Arial"/>
          <a:cs typeface="Arial"/>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bwMode="auto">
          <a:xfrm>
            <a:off x="0" y="0"/>
            <a:ext cx="305435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0" tIns="0" rIns="0" bIns="0" numCol="1" anchor="ctr" anchorCtr="0" compatLnSpc="1">
            <a:prstTxWarp prst="textNoShape">
              <a:avLst/>
            </a:prstTxWarp>
          </a:bodyPr>
          <a:lstStyle>
            <a:lvl1pPr algn="l" defTabSz="906463">
              <a:defRPr sz="1300" b="0">
                <a:cs typeface="+mn-cs"/>
              </a:defRPr>
            </a:lvl1pPr>
          </a:lstStyle>
          <a:p>
            <a:pPr>
              <a:defRPr/>
            </a:pPr>
            <a:endParaRPr lang="en-GB"/>
          </a:p>
        </p:txBody>
      </p:sp>
      <p:sp>
        <p:nvSpPr>
          <p:cNvPr id="218115" name="Rectangle 3"/>
          <p:cNvSpPr>
            <a:spLocks noGrp="1" noChangeArrowheads="1"/>
          </p:cNvSpPr>
          <p:nvPr>
            <p:ph type="dt" sz="quarter" idx="1"/>
          </p:nvPr>
        </p:nvSpPr>
        <p:spPr bwMode="auto">
          <a:xfrm>
            <a:off x="3971925" y="0"/>
            <a:ext cx="30575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0" tIns="0" rIns="0" bIns="0" numCol="1" anchor="ctr" anchorCtr="0" compatLnSpc="1">
            <a:prstTxWarp prst="textNoShape">
              <a:avLst/>
            </a:prstTxWarp>
          </a:bodyPr>
          <a:lstStyle>
            <a:lvl1pPr algn="r" defTabSz="906463">
              <a:defRPr sz="1300" b="0">
                <a:cs typeface="+mn-cs"/>
              </a:defRPr>
            </a:lvl1pPr>
          </a:lstStyle>
          <a:p>
            <a:pPr>
              <a:defRPr/>
            </a:pPr>
            <a:endParaRPr lang="en-GB"/>
          </a:p>
        </p:txBody>
      </p:sp>
      <p:sp>
        <p:nvSpPr>
          <p:cNvPr id="218116" name="Rectangle 4"/>
          <p:cNvSpPr>
            <a:spLocks noGrp="1" noChangeArrowheads="1"/>
          </p:cNvSpPr>
          <p:nvPr>
            <p:ph type="ftr" sz="quarter" idx="2"/>
          </p:nvPr>
        </p:nvSpPr>
        <p:spPr bwMode="auto">
          <a:xfrm>
            <a:off x="0" y="8851900"/>
            <a:ext cx="30543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0" tIns="0" rIns="0" bIns="0" numCol="1" anchor="b" anchorCtr="0" compatLnSpc="1">
            <a:prstTxWarp prst="textNoShape">
              <a:avLst/>
            </a:prstTxWarp>
          </a:bodyPr>
          <a:lstStyle>
            <a:lvl1pPr algn="l" defTabSz="906463">
              <a:defRPr sz="1300" b="0">
                <a:cs typeface="+mn-cs"/>
              </a:defRPr>
            </a:lvl1pPr>
          </a:lstStyle>
          <a:p>
            <a:pPr>
              <a:defRPr/>
            </a:pPr>
            <a:endParaRPr lang="en-GB"/>
          </a:p>
        </p:txBody>
      </p:sp>
      <p:sp>
        <p:nvSpPr>
          <p:cNvPr id="218117" name="Rectangle 5"/>
          <p:cNvSpPr>
            <a:spLocks noGrp="1" noChangeArrowheads="1"/>
          </p:cNvSpPr>
          <p:nvPr>
            <p:ph type="sldNum" sz="quarter" idx="3"/>
          </p:nvPr>
        </p:nvSpPr>
        <p:spPr bwMode="auto">
          <a:xfrm>
            <a:off x="3971925" y="8851900"/>
            <a:ext cx="30575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0" tIns="0" rIns="0" bIns="0" numCol="1" anchor="b" anchorCtr="0" compatLnSpc="1">
            <a:prstTxWarp prst="textNoShape">
              <a:avLst/>
            </a:prstTxWarp>
          </a:bodyPr>
          <a:lstStyle>
            <a:lvl1pPr algn="r" defTabSz="906463">
              <a:defRPr sz="1300" b="0">
                <a:cs typeface="+mn-cs"/>
              </a:defRPr>
            </a:lvl1pPr>
          </a:lstStyle>
          <a:p>
            <a:pPr>
              <a:defRPr/>
            </a:pPr>
            <a:fld id="{BB65EEA0-F806-374D-8D80-26DD817DEB0F}" type="slidenum">
              <a:rPr lang="en-GB"/>
              <a:pPr>
                <a:defRPr/>
              </a:pPr>
              <a:t>‹#›</a:t>
            </a:fld>
            <a:endParaRPr lang="en-GB"/>
          </a:p>
        </p:txBody>
      </p:sp>
    </p:spTree>
    <p:extLst>
      <p:ext uri="{BB962C8B-B14F-4D97-AF65-F5344CB8AC3E}">
        <p14:creationId xmlns:p14="http://schemas.microsoft.com/office/powerpoint/2010/main" val="29943311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384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19163">
              <a:spcBef>
                <a:spcPct val="0"/>
              </a:spcBef>
              <a:defRPr sz="1300" b="0">
                <a:cs typeface="+mn-cs"/>
              </a:defRPr>
            </a:lvl1pPr>
          </a:lstStyle>
          <a:p>
            <a:pPr>
              <a:defRPr/>
            </a:pPr>
            <a:endParaRPr lang="en-GB"/>
          </a:p>
        </p:txBody>
      </p:sp>
      <p:sp>
        <p:nvSpPr>
          <p:cNvPr id="13315" name="Rectangle 3"/>
          <p:cNvSpPr>
            <a:spLocks noGrp="1" noChangeArrowheads="1"/>
          </p:cNvSpPr>
          <p:nvPr>
            <p:ph type="dt" idx="1"/>
          </p:nvPr>
        </p:nvSpPr>
        <p:spPr bwMode="auto">
          <a:xfrm>
            <a:off x="3971925" y="0"/>
            <a:ext cx="30384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defTabSz="919163">
              <a:spcBef>
                <a:spcPct val="0"/>
              </a:spcBef>
              <a:defRPr sz="1300" b="0">
                <a:cs typeface="+mn-cs"/>
              </a:defRPr>
            </a:lvl1pPr>
          </a:lstStyle>
          <a:p>
            <a:pPr>
              <a:defRPr/>
            </a:pPr>
            <a:endParaRPr lang="en-GB"/>
          </a:p>
        </p:txBody>
      </p:sp>
      <p:sp>
        <p:nvSpPr>
          <p:cNvPr id="13316" name="Rectangle 4"/>
          <p:cNvSpPr>
            <a:spLocks noGrp="1" noRot="1" noChangeAspect="1" noChangeArrowheads="1" noTextEdit="1"/>
          </p:cNvSpPr>
          <p:nvPr>
            <p:ph type="sldImg" idx="2"/>
          </p:nvPr>
        </p:nvSpPr>
        <p:spPr bwMode="auto">
          <a:xfrm>
            <a:off x="1257300" y="700088"/>
            <a:ext cx="4506913" cy="34829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36625" y="4414838"/>
            <a:ext cx="51371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noProof="0" dirty="0" smtClean="0"/>
              <a:t>Click to edit Master text styles</a:t>
            </a:r>
          </a:p>
          <a:p>
            <a:pPr lvl="1"/>
            <a:r>
              <a:rPr lang="en-GB" noProof="0" dirty="0" smtClean="0"/>
              <a:t>Second level</a:t>
            </a:r>
          </a:p>
          <a:p>
            <a:pPr lvl="2"/>
            <a:r>
              <a:rPr lang="en-GB" noProof="0" dirty="0" smtClean="0"/>
              <a:t>Third level</a:t>
            </a:r>
          </a:p>
        </p:txBody>
      </p:sp>
      <p:sp>
        <p:nvSpPr>
          <p:cNvPr id="13318" name="Rectangle 6"/>
          <p:cNvSpPr>
            <a:spLocks noGrp="1" noChangeArrowheads="1"/>
          </p:cNvSpPr>
          <p:nvPr>
            <p:ph type="ftr" sz="quarter" idx="4"/>
          </p:nvPr>
        </p:nvSpPr>
        <p:spPr bwMode="auto">
          <a:xfrm>
            <a:off x="0" y="8832850"/>
            <a:ext cx="30384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l" defTabSz="919163">
              <a:spcBef>
                <a:spcPct val="0"/>
              </a:spcBef>
              <a:defRPr sz="1300" b="0">
                <a:cs typeface="+mn-cs"/>
              </a:defRPr>
            </a:lvl1pPr>
          </a:lstStyle>
          <a:p>
            <a:pPr>
              <a:defRPr/>
            </a:pPr>
            <a:endParaRPr lang="en-GB"/>
          </a:p>
        </p:txBody>
      </p:sp>
      <p:sp>
        <p:nvSpPr>
          <p:cNvPr id="13319" name="Rectangle 7"/>
          <p:cNvSpPr>
            <a:spLocks noGrp="1" noChangeArrowheads="1"/>
          </p:cNvSpPr>
          <p:nvPr>
            <p:ph type="sldNum" sz="quarter" idx="5"/>
          </p:nvPr>
        </p:nvSpPr>
        <p:spPr bwMode="auto">
          <a:xfrm>
            <a:off x="3971925" y="8832850"/>
            <a:ext cx="30384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defTabSz="919163">
              <a:spcBef>
                <a:spcPct val="0"/>
              </a:spcBef>
              <a:defRPr sz="1300" b="0">
                <a:cs typeface="+mn-cs"/>
              </a:defRPr>
            </a:lvl1pPr>
          </a:lstStyle>
          <a:p>
            <a:pPr>
              <a:defRPr/>
            </a:pPr>
            <a:fld id="{0A5360C5-2178-A347-BF43-E08DAD5F9647}" type="slidenum">
              <a:rPr lang="en-GB"/>
              <a:pPr>
                <a:defRPr/>
              </a:pPr>
              <a:t>‹#›</a:t>
            </a:fld>
            <a:endParaRPr lang="en-GB"/>
          </a:p>
        </p:txBody>
      </p:sp>
    </p:spTree>
    <p:extLst>
      <p:ext uri="{BB962C8B-B14F-4D97-AF65-F5344CB8AC3E}">
        <p14:creationId xmlns:p14="http://schemas.microsoft.com/office/powerpoint/2010/main" val="1393975207"/>
      </p:ext>
    </p:extLst>
  </p:cSld>
  <p:clrMap bg1="lt1" tx1="dk1" bg2="lt2" tx2="dk2" accent1="accent1" accent2="accent2" accent3="accent3" accent4="accent4" accent5="accent5" accent6="accent6" hlink="hlink" folHlink="folHlink"/>
  <p:hf hdr="0" ftr="0" dt="0"/>
  <p:notesStyle>
    <a:lvl1pPr marL="174625" indent="-174625" algn="l" rtl="0" eaLnBrk="0" fontAlgn="base" hangingPunct="0">
      <a:spcBef>
        <a:spcPct val="30000"/>
      </a:spcBef>
      <a:spcAft>
        <a:spcPts val="300"/>
      </a:spcAft>
      <a:buFont typeface="Wingdings" charset="2"/>
      <a:buChar char="§"/>
      <a:defRPr sz="1000" kern="1200">
        <a:solidFill>
          <a:schemeClr val="tx1"/>
        </a:solidFill>
        <a:latin typeface="Arial" charset="0"/>
        <a:ea typeface="ＭＳ Ｐゴシック" charset="0"/>
        <a:cs typeface="ＭＳ Ｐゴシック" charset="0"/>
      </a:defRPr>
    </a:lvl1pPr>
    <a:lvl2pPr marL="339725" indent="-165100" algn="l" rtl="0" eaLnBrk="0" fontAlgn="base" hangingPunct="0">
      <a:spcBef>
        <a:spcPct val="30000"/>
      </a:spcBef>
      <a:spcAft>
        <a:spcPts val="300"/>
      </a:spcAft>
      <a:buFont typeface="Lucida Grande"/>
      <a:buChar char="-"/>
      <a:defRPr sz="1000" kern="1200">
        <a:solidFill>
          <a:schemeClr val="tx1"/>
        </a:solidFill>
        <a:latin typeface="Arial" charset="0"/>
        <a:ea typeface="ＭＳ Ｐゴシック" charset="0"/>
        <a:cs typeface="+mn-cs"/>
      </a:defRPr>
    </a:lvl2pPr>
    <a:lvl3pPr marL="512763" indent="-173038" algn="l" rtl="0" eaLnBrk="0" fontAlgn="base" hangingPunct="0">
      <a:spcBef>
        <a:spcPct val="30000"/>
      </a:spcBef>
      <a:spcAft>
        <a:spcPts val="300"/>
      </a:spcAft>
      <a:buFont typeface="Wingdings" charset="2"/>
      <a:buChar char="§"/>
      <a:defRPr sz="1000" kern="1200">
        <a:solidFill>
          <a:schemeClr val="tx1"/>
        </a:solidFill>
        <a:latin typeface="Arial" charset="0"/>
        <a:ea typeface="ＭＳ Ｐゴシック" charset="0"/>
        <a:cs typeface="+mn-cs"/>
      </a:defRPr>
    </a:lvl3pPr>
    <a:lvl4pPr marL="174625" indent="-174625" algn="l" rtl="0" eaLnBrk="0" fontAlgn="base" hangingPunct="0">
      <a:spcBef>
        <a:spcPct val="30000"/>
      </a:spcBef>
      <a:spcAft>
        <a:spcPct val="0"/>
      </a:spcAft>
      <a:buFont typeface="Wingdings" charset="2"/>
      <a:buChar char="§"/>
      <a:defRPr sz="1000" kern="1200">
        <a:solidFill>
          <a:schemeClr val="tx1"/>
        </a:solidFill>
        <a:latin typeface="Arial" charset="0"/>
        <a:ea typeface="ＭＳ Ｐゴシック" charset="0"/>
        <a:cs typeface="+mn-cs"/>
      </a:defRPr>
    </a:lvl4pPr>
    <a:lvl5pPr marL="174625" indent="-174625" algn="l" rtl="0" eaLnBrk="0" fontAlgn="base" hangingPunct="0">
      <a:spcBef>
        <a:spcPct val="30000"/>
      </a:spcBef>
      <a:spcAft>
        <a:spcPct val="0"/>
      </a:spcAft>
      <a:buFont typeface="Wingdings" charset="2"/>
      <a:buChar char="§"/>
      <a:defRPr sz="1000" kern="1200">
        <a:solidFill>
          <a:schemeClr val="tx1"/>
        </a:solidFill>
        <a:latin typeface="Arial" charset="0"/>
        <a:ea typeface="ＭＳ Ｐゴシック" charset="0"/>
        <a:cs typeface="+mn-cs"/>
      </a:defRPr>
    </a:lvl5pPr>
    <a:lvl6pPr marL="2285732" algn="l" defTabSz="457146" rtl="0" eaLnBrk="1" latinLnBrk="0" hangingPunct="1">
      <a:defRPr sz="1200" kern="1200">
        <a:solidFill>
          <a:schemeClr val="tx1"/>
        </a:solidFill>
        <a:latin typeface="+mn-lt"/>
        <a:ea typeface="+mn-ea"/>
        <a:cs typeface="+mn-cs"/>
      </a:defRPr>
    </a:lvl6pPr>
    <a:lvl7pPr marL="2742880" algn="l" defTabSz="457146" rtl="0" eaLnBrk="1" latinLnBrk="0" hangingPunct="1">
      <a:defRPr sz="1200" kern="1200">
        <a:solidFill>
          <a:schemeClr val="tx1"/>
        </a:solidFill>
        <a:latin typeface="+mn-lt"/>
        <a:ea typeface="+mn-ea"/>
        <a:cs typeface="+mn-cs"/>
      </a:defRPr>
    </a:lvl7pPr>
    <a:lvl8pPr marL="3200026" algn="l" defTabSz="457146" rtl="0" eaLnBrk="1" latinLnBrk="0" hangingPunct="1">
      <a:defRPr sz="1200" kern="1200">
        <a:solidFill>
          <a:schemeClr val="tx1"/>
        </a:solidFill>
        <a:latin typeface="+mn-lt"/>
        <a:ea typeface="+mn-ea"/>
        <a:cs typeface="+mn-cs"/>
      </a:defRPr>
    </a:lvl8pPr>
    <a:lvl9pPr marL="3657172" algn="l" defTabSz="45714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00088"/>
            <a:ext cx="4506913" cy="3482975"/>
          </a:xfrm>
        </p:spPr>
      </p:sp>
      <p:sp>
        <p:nvSpPr>
          <p:cNvPr id="3" name="Notes Placeholder 2"/>
          <p:cNvSpPr>
            <a:spLocks noGrp="1"/>
          </p:cNvSpPr>
          <p:nvPr>
            <p:ph type="body" idx="1"/>
          </p:nvPr>
        </p:nvSpPr>
        <p:spPr/>
        <p:txBody>
          <a:bodyPr/>
          <a:lstStyle/>
          <a:p>
            <a:pPr marL="0" indent="0">
              <a:spcAft>
                <a:spcPts val="600"/>
              </a:spcAft>
              <a:buNone/>
            </a:pPr>
            <a:r>
              <a:rPr lang="en-US" sz="1200" dirty="0" smtClean="0"/>
              <a:t>Hello, and welcome to another presentation in our Investment Academy series.  I’m [NAME/TITLE] and our presentation today focuses on international investing — with an emphasis on the world’s equity markets — and how U.S. investors can make the most of the opportunities they represent.</a:t>
            </a:r>
          </a:p>
          <a:p>
            <a:pPr marL="0" indent="0">
              <a:spcAft>
                <a:spcPts val="600"/>
              </a:spcAft>
              <a:buNone/>
            </a:pPr>
            <a:r>
              <a:rPr lang="en-US" sz="1200" dirty="0" smtClean="0"/>
              <a:t>It seems as though globalization has become somewhat of a cliché in our time. Yet some would argue that the global economy emerged with the Ottoman Empire which gave rise to expanded trade between Europe and Asia.  The era unleashed the maritime empire-building powers of Portuguese, Spanish and Dutch explorers, well before the U.S. was even considered a frontier market.</a:t>
            </a:r>
          </a:p>
          <a:p>
            <a:pPr marL="0" indent="0">
              <a:spcAft>
                <a:spcPts val="600"/>
              </a:spcAft>
              <a:buNone/>
            </a:pPr>
            <a:r>
              <a:rPr lang="en-US" sz="1200" dirty="0" smtClean="0"/>
              <a:t>Today’s broader, deeper and faster worldwide interconnectedness marks a dramatic shift in the cultural, financial and political links of our global economy. People are more connected than ever before.  So are businesses and investors.  From the foods we eat and the cars we drive, to the music we listen to and the news we consume.  In many ways, the world is shrinking.</a:t>
            </a:r>
          </a:p>
          <a:p>
            <a:endParaRPr lang="en-US"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0</a:t>
            </a:fld>
            <a:endParaRPr lang="en-GB"/>
          </a:p>
        </p:txBody>
      </p:sp>
    </p:spTree>
    <p:extLst>
      <p:ext uri="{BB962C8B-B14F-4D97-AF65-F5344CB8AC3E}">
        <p14:creationId xmlns:p14="http://schemas.microsoft.com/office/powerpoint/2010/main" val="926644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This illustration shows show that, while the U.S. remains the largest equity market with a 47% share, more than two-thirds of the opportunities and 53% of market cap exist outside the U.S.</a:t>
            </a:r>
          </a:p>
          <a:p>
            <a:pPr marL="0" indent="0">
              <a:spcBef>
                <a:spcPts val="0"/>
              </a:spcBef>
              <a:spcAft>
                <a:spcPts val="600"/>
              </a:spcAft>
              <a:buNone/>
            </a:pPr>
            <a:r>
              <a:rPr lang="en-US" sz="1200" dirty="0" smtClean="0"/>
              <a:t>The same is true for the fixed income markets. The globalization of financial markets has led to the deepening of fixed income securities markets outside the U.S. The euro corporate bond market, for example, has doubled since the formation of the EMU in 1998. The structure and depth of global fixed income, encompassing the government, corporate and securitized product sectors, continues to evolve, facilitated by innovation and deregulation.</a:t>
            </a:r>
          </a:p>
          <a:p>
            <a:pPr marL="0" indent="0">
              <a:spcBef>
                <a:spcPts val="0"/>
              </a:spcBef>
              <a:spcAft>
                <a:spcPts val="600"/>
              </a:spcAft>
              <a:buNone/>
            </a:pPr>
            <a:r>
              <a:rPr lang="en-US" sz="1200" dirty="0" smtClean="0"/>
              <a:t>While the U.S. represents the largest share of global fixed income markets at 33%, greater opportunity exists in foreign markets. The sheer number of investment opportunities outside the U.S</a:t>
            </a:r>
            <a:r>
              <a:rPr lang="en-US" sz="1200" dirty="0"/>
              <a:t>. — whether </a:t>
            </a:r>
            <a:r>
              <a:rPr lang="en-US" sz="1200" dirty="0" smtClean="0"/>
              <a:t>it’s stocks or </a:t>
            </a:r>
            <a:r>
              <a:rPr lang="en-US" sz="1200" dirty="0"/>
              <a:t>bonds — is </a:t>
            </a:r>
            <a:r>
              <a:rPr lang="en-US" sz="1200" dirty="0" smtClean="0"/>
              <a:t>large… and growing. </a:t>
            </a: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9</a:t>
            </a:fld>
            <a:endParaRPr lang="en-GB"/>
          </a:p>
        </p:txBody>
      </p:sp>
    </p:spTree>
    <p:extLst>
      <p:ext uri="{BB962C8B-B14F-4D97-AF65-F5344CB8AC3E}">
        <p14:creationId xmlns:p14="http://schemas.microsoft.com/office/powerpoint/2010/main" val="287240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At the outset, I mentioned that many global companies generate a significant portion of their income outside their own countries. </a:t>
            </a:r>
          </a:p>
          <a:p>
            <a:pPr marL="0" indent="0">
              <a:spcBef>
                <a:spcPts val="0"/>
              </a:spcBef>
              <a:spcAft>
                <a:spcPts val="600"/>
              </a:spcAft>
              <a:buNone/>
            </a:pPr>
            <a:r>
              <a:rPr lang="en-US" sz="1200" dirty="0" smtClean="0"/>
              <a:t>To some extent, Americans who own U.S. company stocks that benefit from global trade have some international exposure. This table shows that the share of revenue growth for some U.S. companies originating outside the country is substantial. </a:t>
            </a:r>
            <a:r>
              <a:rPr lang="en-US" sz="1200" i="1" dirty="0" smtClean="0"/>
              <a:t>US News</a:t>
            </a:r>
            <a:r>
              <a:rPr lang="en-US" sz="1200" dirty="0" smtClean="0"/>
              <a:t> chief business correspondent Rick Newman recently observed that, “</a:t>
            </a:r>
            <a:r>
              <a:rPr lang="en-US" sz="1200" i="1" dirty="0" smtClean="0"/>
              <a:t>Illinois and Florida may not be the growth markets they once were for John Deere and Pizza Hut, but Brazil and China more than make up for it.”</a:t>
            </a:r>
          </a:p>
          <a:p>
            <a:pPr marL="0" indent="0">
              <a:spcBef>
                <a:spcPts val="0"/>
              </a:spcBef>
              <a:spcAft>
                <a:spcPts val="600"/>
              </a:spcAft>
              <a:buNone/>
            </a:pPr>
            <a:r>
              <a:rPr lang="en-US" sz="1200" dirty="0" smtClean="0"/>
              <a:t>But, over the long term, the argument for long-term investing in international companies remains a powerful one. But many investors still view foreign corporations in the context of their home markets. Investors remain under-exposed to foreign assets.</a:t>
            </a:r>
          </a:p>
          <a:p>
            <a:pPr marL="0" indent="0">
              <a:spcBef>
                <a:spcPts val="0"/>
              </a:spcBef>
              <a:spcAft>
                <a:spcPts val="600"/>
              </a:spcAft>
              <a:buNone/>
            </a:pPr>
            <a:r>
              <a:rPr lang="en-US" sz="1200" dirty="0" smtClean="0"/>
              <a:t>A home-country bias </a:t>
            </a:r>
            <a:r>
              <a:rPr lang="en-US" sz="1200" dirty="0"/>
              <a:t>persists — regardless </a:t>
            </a:r>
            <a:r>
              <a:rPr lang="en-US" sz="1200" dirty="0" smtClean="0"/>
              <a:t>of where investors live, which conflicts with the tenets of broad global diversification.</a:t>
            </a:r>
          </a:p>
          <a:p>
            <a:pPr marL="0" indent="0">
              <a:spcBef>
                <a:spcPts val="0"/>
              </a:spcBef>
              <a:spcAft>
                <a:spcPts val="600"/>
              </a:spcAft>
              <a:buNone/>
            </a:pPr>
            <a:r>
              <a:rPr lang="en-US" sz="1200" dirty="0" smtClean="0"/>
              <a:t>Today, </a:t>
            </a:r>
            <a:r>
              <a:rPr lang="en-US" sz="1200" i="1" dirty="0" smtClean="0"/>
              <a:t>where</a:t>
            </a:r>
            <a:r>
              <a:rPr lang="en-US" sz="1200" dirty="0" smtClean="0"/>
              <a:t> a company has its headquarters very often has little to do with where it generates its earnings. Iconic, </a:t>
            </a:r>
            <a:r>
              <a:rPr lang="en-US" sz="1200" i="1" dirty="0" smtClean="0"/>
              <a:t>made-in-the-USA </a:t>
            </a:r>
            <a:r>
              <a:rPr lang="en-US" sz="1200" dirty="0"/>
              <a:t>brands — like </a:t>
            </a:r>
            <a:r>
              <a:rPr lang="en-US" sz="1200" dirty="0" smtClean="0"/>
              <a:t>Budweiser, Firestone and </a:t>
            </a:r>
            <a:r>
              <a:rPr lang="en-US" sz="1200" dirty="0"/>
              <a:t>Gerber — are </a:t>
            </a:r>
            <a:r>
              <a:rPr lang="en-US" sz="1200" dirty="0" smtClean="0"/>
              <a:t>now owned by foreign corporations.  And familiar names in American households, like Sony, Nestle, Phillips, Bayer are all foreign-based companies that have flourished in the U.S.</a:t>
            </a:r>
          </a:p>
          <a:p>
            <a:pPr marL="0" indent="0">
              <a:spcBef>
                <a:spcPts val="0"/>
              </a:spcBef>
              <a:spcAft>
                <a:spcPts val="600"/>
              </a:spcAft>
              <a:buNone/>
            </a:pPr>
            <a:r>
              <a:rPr lang="en-US" sz="1200" dirty="0" smtClean="0"/>
              <a:t>From the standpoint of just about any investor, significant opportunities can be found outside their home country.  Like many opportunities, growth follows the simple economics of supply and demand…</a:t>
            </a: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10</a:t>
            </a:fld>
            <a:endParaRPr lang="en-GB"/>
          </a:p>
        </p:txBody>
      </p:sp>
    </p:spTree>
    <p:extLst>
      <p:ext uri="{BB962C8B-B14F-4D97-AF65-F5344CB8AC3E}">
        <p14:creationId xmlns:p14="http://schemas.microsoft.com/office/powerpoint/2010/main" val="3599294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Here are two examples </a:t>
            </a:r>
            <a:r>
              <a:rPr lang="en-US" sz="1200" dirty="0"/>
              <a:t>of European </a:t>
            </a:r>
            <a:r>
              <a:rPr lang="en-US" sz="1200" dirty="0" smtClean="0"/>
              <a:t>companies</a:t>
            </a:r>
            <a:r>
              <a:rPr lang="en-US" sz="1200" dirty="0"/>
              <a:t> — a </a:t>
            </a:r>
            <a:r>
              <a:rPr lang="en-US" sz="1200" dirty="0" smtClean="0"/>
              <a:t>French manufacturing company and a Dutch consumer products company — that have diversified their revenue sources beyond their own countries and region.</a:t>
            </a:r>
          </a:p>
          <a:p>
            <a:pPr marL="0" indent="0">
              <a:spcBef>
                <a:spcPts val="0"/>
              </a:spcBef>
              <a:spcAft>
                <a:spcPts val="600"/>
              </a:spcAft>
              <a:buNone/>
            </a:pPr>
            <a:r>
              <a:rPr lang="en-US" sz="1200" dirty="0" smtClean="0"/>
              <a:t>About a third of the revenues from industrial engineering equipment manufacturer Schneider Electric come from </a:t>
            </a:r>
            <a:r>
              <a:rPr lang="en-US" sz="1200" dirty="0"/>
              <a:t>Europe — while </a:t>
            </a:r>
            <a:r>
              <a:rPr lang="en-US" sz="1200" dirty="0" smtClean="0"/>
              <a:t>the rest originates from other parts of the world.</a:t>
            </a:r>
          </a:p>
          <a:p>
            <a:pPr marL="0" indent="0">
              <a:spcBef>
                <a:spcPts val="0"/>
              </a:spcBef>
              <a:spcAft>
                <a:spcPts val="600"/>
              </a:spcAft>
              <a:buNone/>
            </a:pPr>
            <a:r>
              <a:rPr lang="en-US" sz="1200" dirty="0" smtClean="0"/>
              <a:t>Unilever, which markets well-known consumer brands like Ben &amp; Jerry’s, Dove soap, Lipton Tea and Vaseline, distributes its products throughout the </a:t>
            </a:r>
            <a:r>
              <a:rPr lang="en-US" sz="1200" dirty="0"/>
              <a:t>globe — with </a:t>
            </a:r>
            <a:r>
              <a:rPr lang="en-US" sz="1200" dirty="0" smtClean="0"/>
              <a:t>more than two-thirds of its income derived outside Europe.</a:t>
            </a:r>
            <a:endParaRPr lang="en-US" sz="1200"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11</a:t>
            </a:fld>
            <a:endParaRPr lang="en-GB"/>
          </a:p>
        </p:txBody>
      </p:sp>
    </p:spTree>
    <p:extLst>
      <p:ext uri="{BB962C8B-B14F-4D97-AF65-F5344CB8AC3E}">
        <p14:creationId xmlns:p14="http://schemas.microsoft.com/office/powerpoint/2010/main" val="704487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36625" y="4414838"/>
            <a:ext cx="5089336" cy="4181475"/>
          </a:xfrm>
        </p:spPr>
        <p:txBody>
          <a:bodyPr/>
          <a:lstStyle/>
          <a:p>
            <a:pPr marL="0" indent="0" eaLnBrk="1" hangingPunct="1">
              <a:spcBef>
                <a:spcPts val="0"/>
              </a:spcBef>
              <a:spcAft>
                <a:spcPts val="600"/>
              </a:spcAft>
              <a:buNone/>
            </a:pPr>
            <a:r>
              <a:rPr lang="en-US" sz="1200" dirty="0" smtClean="0">
                <a:latin typeface="Arial" pitchFamily="34" charset="0"/>
              </a:rPr>
              <a:t>Research shows that just because a country’s economy is growing doesn’t necessarily mean that it’s a good investment. </a:t>
            </a:r>
          </a:p>
          <a:p>
            <a:pPr marL="0" indent="0" eaLnBrk="1" hangingPunct="1">
              <a:spcBef>
                <a:spcPts val="0"/>
              </a:spcBef>
              <a:spcAft>
                <a:spcPts val="600"/>
              </a:spcAft>
              <a:buNone/>
            </a:pPr>
            <a:r>
              <a:rPr lang="en-US" sz="1200" dirty="0" smtClean="0">
                <a:latin typeface="Arial" pitchFamily="34" charset="0"/>
              </a:rPr>
              <a:t>The chart on the left shows that no significant relationship exists between growth and equity returns</a:t>
            </a:r>
            <a:r>
              <a:rPr lang="en-US" sz="1200" dirty="0"/>
              <a:t> — </a:t>
            </a:r>
            <a:r>
              <a:rPr lang="en-US" sz="1200" dirty="0" smtClean="0">
                <a:latin typeface="Arial" pitchFamily="34" charset="0"/>
              </a:rPr>
              <a:t>regardless of the time frame.  </a:t>
            </a:r>
          </a:p>
          <a:p>
            <a:pPr marL="0" indent="0" eaLnBrk="1" hangingPunct="1">
              <a:spcBef>
                <a:spcPts val="0"/>
              </a:spcBef>
              <a:spcAft>
                <a:spcPts val="600"/>
              </a:spcAft>
              <a:buNone/>
            </a:pPr>
            <a:r>
              <a:rPr lang="en-US" sz="1200" dirty="0" smtClean="0">
                <a:latin typeface="Arial" pitchFamily="34" charset="0"/>
              </a:rPr>
              <a:t>And look at the comparison of China and the U.S. on the right.  Despite better overall economic growth in China, U.S. equities have generated better returns with less volatility over the period from 1992 to 2010.</a:t>
            </a:r>
          </a:p>
          <a:p>
            <a:pPr marL="0" indent="0" eaLnBrk="1" hangingPunct="1">
              <a:spcBef>
                <a:spcPts val="0"/>
              </a:spcBef>
              <a:spcAft>
                <a:spcPts val="600"/>
              </a:spcAft>
              <a:buNone/>
            </a:pPr>
            <a:r>
              <a:rPr lang="en-US" sz="1200" dirty="0" smtClean="0">
                <a:latin typeface="Arial" pitchFamily="34" charset="0"/>
              </a:rPr>
              <a:t>The point here is that research matters; whether it’s a stock or a bond, in the U.S., France or China, investors have to know what they’re buying. And frankly, access to some markets is limited.</a:t>
            </a:r>
          </a:p>
          <a:p>
            <a:pPr eaLnBrk="1" hangingPunct="1"/>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12</a:t>
            </a:fld>
            <a:endParaRPr lang="en-GB"/>
          </a:p>
        </p:txBody>
      </p:sp>
    </p:spTree>
    <p:extLst>
      <p:ext uri="{BB962C8B-B14F-4D97-AF65-F5344CB8AC3E}">
        <p14:creationId xmlns:p14="http://schemas.microsoft.com/office/powerpoint/2010/main" val="2510944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ct val="0"/>
              </a:spcBef>
              <a:spcAft>
                <a:spcPts val="600"/>
              </a:spcAft>
              <a:buNone/>
            </a:pPr>
            <a:r>
              <a:rPr lang="en-GB" sz="1200" dirty="0" smtClean="0">
                <a:latin typeface="Arial" pitchFamily="34" charset="0"/>
              </a:rPr>
              <a:t>Here’s another way of looking at the growth/investment returns link.</a:t>
            </a:r>
          </a:p>
          <a:p>
            <a:pPr marL="0" indent="0" eaLnBrk="1" hangingPunct="1">
              <a:spcBef>
                <a:spcPct val="0"/>
              </a:spcBef>
              <a:spcAft>
                <a:spcPts val="600"/>
              </a:spcAft>
              <a:buNone/>
            </a:pPr>
            <a:r>
              <a:rPr lang="en-GB" sz="1200" dirty="0" smtClean="0">
                <a:latin typeface="Arial" pitchFamily="34" charset="0"/>
              </a:rPr>
              <a:t>Economic superiority of a region does not necessarily translate to superior equity returns </a:t>
            </a:r>
            <a:r>
              <a:rPr lang="en-US" sz="1200" dirty="0"/>
              <a:t> — </a:t>
            </a:r>
            <a:r>
              <a:rPr lang="en-GB" sz="1200" dirty="0" smtClean="0">
                <a:latin typeface="Arial" pitchFamily="34" charset="0"/>
              </a:rPr>
              <a:t>as illustrated over several periods in the last 10 years.</a:t>
            </a:r>
          </a:p>
          <a:p>
            <a:pPr marL="0" indent="0" eaLnBrk="1" hangingPunct="1">
              <a:spcBef>
                <a:spcPct val="0"/>
              </a:spcBef>
              <a:spcAft>
                <a:spcPts val="600"/>
              </a:spcAft>
              <a:buNone/>
            </a:pPr>
            <a:r>
              <a:rPr lang="en-GB" sz="1200" dirty="0" smtClean="0">
                <a:latin typeface="Arial" pitchFamily="34" charset="0"/>
              </a:rPr>
              <a:t>Weak performance in Europe and Japan doesn’t necessarily mean that U.S. equity returns will be strong. </a:t>
            </a:r>
          </a:p>
          <a:p>
            <a:pPr marL="0" indent="0" eaLnBrk="1" hangingPunct="1">
              <a:spcBef>
                <a:spcPct val="0"/>
              </a:spcBef>
              <a:spcAft>
                <a:spcPts val="600"/>
              </a:spcAft>
              <a:buNone/>
            </a:pPr>
            <a:r>
              <a:rPr lang="en-GB" sz="1200" dirty="0" smtClean="0">
                <a:latin typeface="Arial" pitchFamily="34" charset="0"/>
              </a:rPr>
              <a:t>Europe, in 2004, had a slower growth rate, but had greater market returns than Japan and the U.S. In 2005 and 2010, Japan posted paltry GDP growth, but managed to outperform European and U.S. markets.</a:t>
            </a: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13</a:t>
            </a:fld>
            <a:endParaRPr lang="en-GB"/>
          </a:p>
        </p:txBody>
      </p:sp>
    </p:spTree>
    <p:extLst>
      <p:ext uri="{BB962C8B-B14F-4D97-AF65-F5344CB8AC3E}">
        <p14:creationId xmlns:p14="http://schemas.microsoft.com/office/powerpoint/2010/main" val="57047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So if we step back and look around the world, we might wonder …</a:t>
            </a: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14</a:t>
            </a:fld>
            <a:endParaRPr lang="en-GB"/>
          </a:p>
        </p:txBody>
      </p:sp>
    </p:spTree>
    <p:extLst>
      <p:ext uri="{BB962C8B-B14F-4D97-AF65-F5344CB8AC3E}">
        <p14:creationId xmlns:p14="http://schemas.microsoft.com/office/powerpoint/2010/main" val="570475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i="1" dirty="0" smtClean="0"/>
              <a:t>Who in their right mind would want to invest in Europe now with so much turmoil and an economy that appears to be teetering on collapse; </a:t>
            </a:r>
          </a:p>
          <a:p>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15</a:t>
            </a:fld>
            <a:endParaRPr lang="en-GB"/>
          </a:p>
        </p:txBody>
      </p:sp>
    </p:spTree>
    <p:extLst>
      <p:ext uri="{BB962C8B-B14F-4D97-AF65-F5344CB8AC3E}">
        <p14:creationId xmlns:p14="http://schemas.microsoft.com/office/powerpoint/2010/main" val="57047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0"/>
              </a:spcBef>
              <a:spcAft>
                <a:spcPts val="600"/>
              </a:spcAft>
              <a:buNone/>
            </a:pPr>
            <a:r>
              <a:rPr lang="en-US" sz="1200" dirty="0" smtClean="0"/>
              <a:t>And what about Japan? The world’s third largest economy – still recovering from a devastating earthquake in 2011 – not to mention a shrinking and aging population – has a gross debt to GDP of about 200%, the highest among developed nations and falling prices remain an </a:t>
            </a:r>
            <a:br>
              <a:rPr lang="en-US" sz="1200" dirty="0" smtClean="0"/>
            </a:br>
            <a:r>
              <a:rPr lang="en-US" sz="1200" dirty="0" smtClean="0"/>
              <a:t>entrenched phenomenon</a:t>
            </a: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16</a:t>
            </a:fld>
            <a:endParaRPr lang="en-GB"/>
          </a:p>
        </p:txBody>
      </p:sp>
    </p:spTree>
    <p:extLst>
      <p:ext uri="{BB962C8B-B14F-4D97-AF65-F5344CB8AC3E}">
        <p14:creationId xmlns:p14="http://schemas.microsoft.com/office/powerpoint/2010/main" val="57047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China’s slowdown and a new governing body could mean more disappointment ahead;</a:t>
            </a:r>
          </a:p>
          <a:p>
            <a:pPr>
              <a:buNone/>
            </a:pPr>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17</a:t>
            </a:fld>
            <a:endParaRPr lang="en-GB"/>
          </a:p>
        </p:txBody>
      </p:sp>
    </p:spTree>
    <p:extLst>
      <p:ext uri="{BB962C8B-B14F-4D97-AF65-F5344CB8AC3E}">
        <p14:creationId xmlns:p14="http://schemas.microsoft.com/office/powerpoint/2010/main" val="570475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Meanwhile, unrest in the Middle East threatens the region and global oil supplies… </a:t>
            </a:r>
          </a:p>
          <a:p>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18</a:t>
            </a:fld>
            <a:endParaRPr lang="en-GB"/>
          </a:p>
        </p:txBody>
      </p:sp>
    </p:spTree>
    <p:extLst>
      <p:ext uri="{BB962C8B-B14F-4D97-AF65-F5344CB8AC3E}">
        <p14:creationId xmlns:p14="http://schemas.microsoft.com/office/powerpoint/2010/main" val="57047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r>
              <a:rPr lang="en-US" sz="1200" dirty="0" smtClean="0"/>
              <a:t>To level set our discussion, let’s start by clarifying a few terms.</a:t>
            </a:r>
          </a:p>
          <a:p>
            <a:pPr marL="0" indent="0">
              <a:spcAft>
                <a:spcPts val="600"/>
              </a:spcAft>
              <a:buNone/>
            </a:pPr>
            <a:r>
              <a:rPr lang="en-US" sz="1200" dirty="0" smtClean="0"/>
              <a:t>When we talk about </a:t>
            </a:r>
            <a:r>
              <a:rPr lang="en-US" sz="1200" b="1" dirty="0" smtClean="0"/>
              <a:t>domestic</a:t>
            </a:r>
            <a:r>
              <a:rPr lang="en-US" sz="1200" dirty="0" smtClean="0"/>
              <a:t> investing, we’re talking strictly about companies and issuers domiciled in the U.S. Of course many companies distribute their products overseas – and some derive a significant share of their income from foreign markets, but in the context of investing these would be domestic entities.</a:t>
            </a:r>
          </a:p>
          <a:p>
            <a:pPr marL="0" indent="0">
              <a:spcAft>
                <a:spcPts val="600"/>
              </a:spcAft>
              <a:buNone/>
            </a:pPr>
            <a:r>
              <a:rPr lang="en-US" sz="1200" b="1" dirty="0" smtClean="0"/>
              <a:t>Global</a:t>
            </a:r>
            <a:r>
              <a:rPr lang="en-US" sz="1200" dirty="0" smtClean="0"/>
              <a:t> investing includes U.S.-domiciled companies or governments, as well as foreign ones.</a:t>
            </a:r>
          </a:p>
          <a:p>
            <a:pPr marL="0" indent="0">
              <a:spcAft>
                <a:spcPts val="600"/>
              </a:spcAft>
              <a:buNone/>
            </a:pPr>
            <a:r>
              <a:rPr lang="en-US" sz="1200" b="1" dirty="0" smtClean="0"/>
              <a:t>International</a:t>
            </a:r>
            <a:r>
              <a:rPr lang="en-US" sz="1200" dirty="0" smtClean="0"/>
              <a:t> investing, the focus of today’s conversation, excludes U.S. based securities.</a:t>
            </a:r>
            <a:endParaRPr lang="en-US" sz="1200" baseline="0"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a:t>
            </a:fld>
            <a:endParaRPr lang="en-GB"/>
          </a:p>
        </p:txBody>
      </p:sp>
    </p:spTree>
    <p:extLst>
      <p:ext uri="{BB962C8B-B14F-4D97-AF65-F5344CB8AC3E}">
        <p14:creationId xmlns:p14="http://schemas.microsoft.com/office/powerpoint/2010/main" val="1469970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Let’s look briefly at recent returns for these markets.  </a:t>
            </a:r>
          </a:p>
          <a:p>
            <a:pPr marL="0" indent="0">
              <a:spcBef>
                <a:spcPts val="0"/>
              </a:spcBef>
              <a:spcAft>
                <a:spcPts val="600"/>
              </a:spcAft>
              <a:buNone/>
            </a:pPr>
            <a:r>
              <a:rPr lang="en-US" sz="1200" dirty="0" smtClean="0"/>
              <a:t>Emerging</a:t>
            </a:r>
            <a:r>
              <a:rPr lang="en-US" sz="1200" baseline="0" dirty="0" smtClean="0"/>
              <a:t> markets investors </a:t>
            </a:r>
            <a:r>
              <a:rPr lang="en-US" sz="1200" dirty="0" smtClean="0"/>
              <a:t>were rewarded</a:t>
            </a:r>
            <a:r>
              <a:rPr lang="en-US" sz="1200" baseline="0" dirty="0" smtClean="0"/>
              <a:t> handsomely in 2010 – but gave up nearly all those returns in 2011, then bounced back some in 2012.</a:t>
            </a:r>
          </a:p>
          <a:p>
            <a:pPr marL="0" indent="0">
              <a:spcBef>
                <a:spcPts val="0"/>
              </a:spcBef>
              <a:spcAft>
                <a:spcPts val="600"/>
              </a:spcAft>
              <a:buNone/>
            </a:pPr>
            <a:r>
              <a:rPr lang="en-US" sz="1200" baseline="0" dirty="0" smtClean="0"/>
              <a:t>Developed international markets offered meager returns in 2010 – and then lost all those gains and then some, in 2011, but  rose in 2012.</a:t>
            </a:r>
          </a:p>
          <a:p>
            <a:pPr marL="0" indent="0">
              <a:spcBef>
                <a:spcPts val="0"/>
              </a:spcBef>
              <a:spcAft>
                <a:spcPts val="600"/>
              </a:spcAft>
              <a:buNone/>
            </a:pPr>
            <a:r>
              <a:rPr lang="en-US" sz="1200" baseline="0" dirty="0" smtClean="0"/>
              <a:t>The US stock market enjoyed double digit returns in 2010 – squeaked by in 2011 – and outperformed the other regions in 2012.</a:t>
            </a:r>
            <a:endParaRPr lang="en-US" sz="1200" dirty="0" smtClean="0"/>
          </a:p>
          <a:p>
            <a:pPr marL="0" indent="0">
              <a:spcBef>
                <a:spcPts val="0"/>
              </a:spcBef>
              <a:spcAft>
                <a:spcPts val="600"/>
              </a:spcAft>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19</a:t>
            </a:fld>
            <a:endParaRPr lang="en-GB"/>
          </a:p>
        </p:txBody>
      </p:sp>
    </p:spTree>
    <p:extLst>
      <p:ext uri="{BB962C8B-B14F-4D97-AF65-F5344CB8AC3E}">
        <p14:creationId xmlns:p14="http://schemas.microsoft.com/office/powerpoint/2010/main" val="44028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The fact is, international investing typically offers a higher risk/reward profile than domestic investing.  </a:t>
            </a:r>
          </a:p>
          <a:p>
            <a:pPr marL="0" indent="0">
              <a:spcBef>
                <a:spcPts val="0"/>
              </a:spcBef>
              <a:spcAft>
                <a:spcPts val="600"/>
              </a:spcAft>
              <a:buNone/>
            </a:pPr>
            <a:r>
              <a:rPr lang="en-US" sz="1200" dirty="0" smtClean="0"/>
              <a:t>While exposure to international markets can reduce overall portfolio risk and dampen volatility through diversification and lower </a:t>
            </a:r>
            <a:r>
              <a:rPr lang="en-US" sz="1200" dirty="0"/>
              <a:t>correlations — there </a:t>
            </a:r>
            <a:r>
              <a:rPr lang="en-US" sz="1200" dirty="0" smtClean="0"/>
              <a:t>are risks.</a:t>
            </a:r>
          </a:p>
          <a:p>
            <a:pPr marL="0" indent="0">
              <a:spcBef>
                <a:spcPts val="0"/>
              </a:spcBef>
              <a:spcAft>
                <a:spcPts val="600"/>
              </a:spcAft>
              <a:buNone/>
            </a:pPr>
            <a:r>
              <a:rPr lang="en-US" sz="1200" dirty="0" smtClean="0"/>
              <a:t>Revolution in the Middle East, a devastating earthquake in Japan or New Zealand, and debt crises in Greece, Portugal, Italy and Spain can all have profound effects on the prices of international companies.</a:t>
            </a:r>
          </a:p>
          <a:p>
            <a:pPr marL="0" indent="0">
              <a:spcBef>
                <a:spcPts val="0"/>
              </a:spcBef>
              <a:spcAft>
                <a:spcPts val="600"/>
              </a:spcAft>
              <a:buNone/>
            </a:pPr>
            <a:r>
              <a:rPr lang="en-US" sz="1200" dirty="0" smtClean="0"/>
              <a:t>Fluctuations in currencies can also impact investment </a:t>
            </a:r>
            <a:r>
              <a:rPr lang="en-US" sz="1200" dirty="0"/>
              <a:t>returns — both </a:t>
            </a:r>
            <a:r>
              <a:rPr lang="en-US" sz="1200" dirty="0" smtClean="0"/>
              <a:t>positively and negatively.</a:t>
            </a:r>
          </a:p>
          <a:p>
            <a:pPr marL="0" indent="0">
              <a:spcBef>
                <a:spcPts val="0"/>
              </a:spcBef>
              <a:spcAft>
                <a:spcPts val="600"/>
              </a:spcAft>
              <a:buNone/>
            </a:pPr>
            <a:r>
              <a:rPr lang="en-US" sz="1200" dirty="0" smtClean="0"/>
              <a:t>Political and operational risks are also important factors to consider when investing in international markets.</a:t>
            </a:r>
          </a:p>
          <a:p>
            <a:pPr marL="0" indent="0">
              <a:spcBef>
                <a:spcPts val="0"/>
              </a:spcBef>
              <a:spcAft>
                <a:spcPts val="600"/>
              </a:spcAft>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20</a:t>
            </a:fld>
            <a:endParaRPr lang="en-GB"/>
          </a:p>
        </p:txBody>
      </p:sp>
    </p:spTree>
    <p:extLst>
      <p:ext uri="{BB962C8B-B14F-4D97-AF65-F5344CB8AC3E}">
        <p14:creationId xmlns:p14="http://schemas.microsoft.com/office/powerpoint/2010/main" val="465592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We believe that investors need to take a disciplined, diversified approach to international markets – an approach that is illustrated here by our international investment pyramid. </a:t>
            </a:r>
          </a:p>
          <a:p>
            <a:pPr marL="0" indent="0">
              <a:spcBef>
                <a:spcPts val="0"/>
              </a:spcBef>
              <a:spcAft>
                <a:spcPts val="600"/>
              </a:spcAft>
              <a:buNone/>
            </a:pPr>
            <a:r>
              <a:rPr lang="en-US" sz="1200" dirty="0" smtClean="0"/>
              <a:t>International equity portfolios especially are often less diversified than U.S.-only </a:t>
            </a:r>
            <a:r>
              <a:rPr lang="en-US" sz="1200" dirty="0"/>
              <a:t>portfolios — despite </a:t>
            </a:r>
            <a:r>
              <a:rPr lang="en-US" sz="1200" dirty="0" smtClean="0"/>
              <a:t>the world of investment </a:t>
            </a:r>
            <a:r>
              <a:rPr lang="en-US" sz="1200" dirty="0"/>
              <a:t>choices — and </a:t>
            </a:r>
            <a:r>
              <a:rPr lang="en-US" sz="1200" dirty="0" smtClean="0"/>
              <a:t>often because foreign investment research is so time and resource intensive.</a:t>
            </a:r>
          </a:p>
          <a:p>
            <a:pPr marL="0" indent="0">
              <a:spcBef>
                <a:spcPts val="0"/>
              </a:spcBef>
              <a:spcAft>
                <a:spcPts val="600"/>
              </a:spcAft>
              <a:buNone/>
            </a:pPr>
            <a:r>
              <a:rPr lang="en-US" sz="1200" dirty="0" smtClean="0"/>
              <a:t>Too </a:t>
            </a:r>
            <a:r>
              <a:rPr lang="en-US" sz="1200" dirty="0"/>
              <a:t>often </a:t>
            </a:r>
            <a:r>
              <a:rPr lang="en-US" sz="1200" dirty="0" smtClean="0"/>
              <a:t>the result is a missed opportunity to participate in global economic growth, increased long-term return potential and diversify holdings beyond the U.S.</a:t>
            </a:r>
          </a:p>
          <a:p>
            <a:pPr marL="0" indent="0">
              <a:spcBef>
                <a:spcPts val="0"/>
              </a:spcBef>
              <a:spcAft>
                <a:spcPts val="600"/>
              </a:spcAft>
              <a:buNone/>
            </a:pPr>
            <a:r>
              <a:rPr lang="en-US" sz="1200" dirty="0" smtClean="0"/>
              <a:t>At J.P. Morgan, we recommend that investors invest more strategically across a broader mix of developed and emerging countries, </a:t>
            </a:r>
            <a:r>
              <a:rPr lang="en-US" sz="1200" dirty="0"/>
              <a:t>styles — including </a:t>
            </a:r>
            <a:r>
              <a:rPr lang="en-US" sz="1200" dirty="0" smtClean="0"/>
              <a:t>core, growth and value — </a:t>
            </a:r>
            <a:r>
              <a:rPr lang="en-US" sz="1200" dirty="0"/>
              <a:t>and </a:t>
            </a:r>
            <a:r>
              <a:rPr lang="en-US" sz="1200" dirty="0" smtClean="0"/>
              <a:t>across various industries, including real estate.</a:t>
            </a:r>
            <a:endParaRPr lang="en-US" sz="1200"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21</a:t>
            </a:fld>
            <a:endParaRPr lang="en-GB"/>
          </a:p>
        </p:txBody>
      </p:sp>
    </p:spTree>
    <p:extLst>
      <p:ext uri="{BB962C8B-B14F-4D97-AF65-F5344CB8AC3E}">
        <p14:creationId xmlns:p14="http://schemas.microsoft.com/office/powerpoint/2010/main" val="135692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388" indent="4763">
              <a:spcBef>
                <a:spcPts val="0"/>
              </a:spcBef>
              <a:spcAft>
                <a:spcPts val="600"/>
              </a:spcAft>
              <a:buNone/>
            </a:pPr>
            <a:r>
              <a:rPr lang="en-US" sz="1200" dirty="0" smtClean="0"/>
              <a:t>We believe that to achieve meaningful diversification, investors should incorporate developed and emerging markets equity, fixed income and currency exposure to their overall long-term portfolios. </a:t>
            </a:r>
          </a:p>
          <a:p>
            <a:pPr marL="52388" indent="4763">
              <a:spcBef>
                <a:spcPts val="0"/>
              </a:spcBef>
              <a:spcAft>
                <a:spcPts val="600"/>
              </a:spcAft>
              <a:buNone/>
            </a:pPr>
            <a:r>
              <a:rPr lang="en-US" sz="1200" dirty="0" smtClean="0"/>
              <a:t>This multi-colored chart demonstrates that because asset classes don’t move in lockstep, being appropriately diversified across a broader opportunity set can help reduce volatility and increase long-term returns. Here we’ve tracked the performance of the “asset allocation” portfolio in this chart.  This hypothetical portfolio offers significant exposure to international opportunities and would have returned 74% over the past 10 years, while the S&amp;P 500 returned only 33% over the same period. </a:t>
            </a:r>
          </a:p>
          <a:p>
            <a:pPr marL="52388" indent="4763">
              <a:spcBef>
                <a:spcPts val="0"/>
              </a:spcBef>
              <a:spcAft>
                <a:spcPts val="600"/>
              </a:spcAft>
              <a:buNone/>
            </a:pPr>
            <a:r>
              <a:rPr lang="en-US" sz="1200" dirty="0" smtClean="0"/>
              <a:t>American investors are exposed to </a:t>
            </a:r>
            <a:r>
              <a:rPr lang="en-US" sz="1200" i="1" dirty="0" smtClean="0"/>
              <a:t>some</a:t>
            </a:r>
            <a:r>
              <a:rPr lang="en-US" sz="1200" dirty="0" smtClean="0"/>
              <a:t> foreign markets by virtue of the fact that so many U.S. companies generate profits from overseas. Yet research suggests that the average investor remains underweight international equities, despite marked improvement over the last decade. </a:t>
            </a:r>
          </a:p>
          <a:p>
            <a:pPr marL="52388" indent="4763">
              <a:spcBef>
                <a:spcPts val="0"/>
              </a:spcBef>
              <a:spcAft>
                <a:spcPts val="600"/>
              </a:spcAft>
              <a:buNone/>
            </a:pPr>
            <a:r>
              <a:rPr lang="en-US" sz="1200" dirty="0" smtClean="0"/>
              <a:t>Furthermore, our analysis shows that owning emerging market equities and emerging market debt as part of a balanced portfolio has the potential to bolster portfolio returns as well as to provide diversification benefits over the long term.</a:t>
            </a:r>
          </a:p>
          <a:p>
            <a:pPr marL="52388" indent="4763">
              <a:spcBef>
                <a:spcPts val="0"/>
              </a:spcBef>
              <a:spcAft>
                <a:spcPts val="600"/>
              </a:spcAft>
              <a:buNone/>
            </a:pPr>
            <a:endParaRPr lang="en-US" sz="1200" dirty="0" smtClean="0"/>
          </a:p>
          <a:p>
            <a:pPr marL="171450" indent="-114300">
              <a:buFont typeface="Wingdings" pitchFamily="2" charset="2"/>
              <a:buChar char="§"/>
            </a:pPr>
            <a:endParaRPr lang="en-US"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22</a:t>
            </a:fld>
            <a:endParaRPr lang="en-GB"/>
          </a:p>
        </p:txBody>
      </p:sp>
    </p:spTree>
    <p:extLst>
      <p:ext uri="{BB962C8B-B14F-4D97-AF65-F5344CB8AC3E}">
        <p14:creationId xmlns:p14="http://schemas.microsoft.com/office/powerpoint/2010/main" val="1356925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36624" y="4414838"/>
            <a:ext cx="5506706" cy="4181475"/>
          </a:xfrm>
        </p:spPr>
        <p:txBody>
          <a:bodyPr/>
          <a:lstStyle/>
          <a:p>
            <a:pPr marL="0" indent="0">
              <a:spcBef>
                <a:spcPts val="0"/>
              </a:spcBef>
              <a:spcAft>
                <a:spcPts val="600"/>
              </a:spcAft>
              <a:buNone/>
            </a:pPr>
            <a:r>
              <a:rPr lang="en-US" sz="1200" dirty="0" smtClean="0"/>
              <a:t>We’ve covered a lot of territory today.  Let me try to summarize the most important points.</a:t>
            </a:r>
          </a:p>
          <a:p>
            <a:pPr marL="0" indent="0">
              <a:spcBef>
                <a:spcPts val="0"/>
              </a:spcBef>
              <a:spcAft>
                <a:spcPts val="600"/>
              </a:spcAft>
              <a:buNone/>
            </a:pPr>
            <a:r>
              <a:rPr lang="en-US" sz="1200" dirty="0" smtClean="0"/>
              <a:t>We reviewed the definitions for domestic, global and international investing, and the differences between developed and developing markets. </a:t>
            </a:r>
          </a:p>
          <a:p>
            <a:pPr marL="0" indent="0">
              <a:spcBef>
                <a:spcPts val="0"/>
              </a:spcBef>
              <a:spcAft>
                <a:spcPts val="600"/>
              </a:spcAft>
              <a:buNone/>
            </a:pPr>
            <a:r>
              <a:rPr lang="en-US" sz="1200" dirty="0" smtClean="0"/>
              <a:t>We also established the fact that today’s global financial markets are shifting, in part due to the demographics and the growth of emerging markets, like China, Brazil and India. These economies are becoming less dependent on developed market consumption to fuel their growth.</a:t>
            </a:r>
          </a:p>
          <a:p>
            <a:pPr marL="0" indent="0">
              <a:spcBef>
                <a:spcPts val="0"/>
              </a:spcBef>
              <a:spcAft>
                <a:spcPts val="600"/>
              </a:spcAft>
              <a:buNone/>
            </a:pPr>
            <a:r>
              <a:rPr lang="en-US" sz="1200" dirty="0" smtClean="0"/>
              <a:t>To be sure, opportunities exist </a:t>
            </a:r>
            <a:r>
              <a:rPr lang="en-US" sz="1200" dirty="0"/>
              <a:t>worldwide — but </a:t>
            </a:r>
            <a:r>
              <a:rPr lang="en-US" sz="1200" dirty="0" smtClean="0"/>
              <a:t>investors must be mindful of the political, legal, currency and market risks.  Specifically in emerging markets, there are many more variables to consider than in developed markets. Factors, such as political risk, macro-economic uncertainty and currency volatility, have a major influence on the overall investment climate. Regulations and corporate governance, although improving in general, are not always as transparent as in developed countries.</a:t>
            </a:r>
          </a:p>
          <a:p>
            <a:pPr marL="0" indent="0">
              <a:spcBef>
                <a:spcPts val="0"/>
              </a:spcBef>
              <a:spcAft>
                <a:spcPts val="600"/>
              </a:spcAft>
              <a:buNone/>
            </a:pPr>
            <a:r>
              <a:rPr lang="en-US" sz="1200" dirty="0" smtClean="0"/>
              <a:t>Active risk management can provide an added layer of protection to limit portfolio losses caused by short-term volatility spikes and prolonged market downturns.</a:t>
            </a:r>
          </a:p>
          <a:p>
            <a:pPr marL="0" indent="0">
              <a:spcBef>
                <a:spcPts val="0"/>
              </a:spcBef>
              <a:spcAft>
                <a:spcPts val="600"/>
              </a:spcAft>
              <a:buNone/>
            </a:pPr>
            <a:r>
              <a:rPr lang="en-US" sz="1200" dirty="0" smtClean="0"/>
              <a:t>A well-diversified asset allocation </a:t>
            </a:r>
            <a:r>
              <a:rPr lang="en-US" sz="1200" dirty="0"/>
              <a:t>program </a:t>
            </a:r>
            <a:r>
              <a:rPr lang="en-US" sz="1200" dirty="0" smtClean="0"/>
              <a:t>that combines a strategic selection of assets, and the ability to make more frequent, tactical allocation decisions based on the economic climate, can provide the framework for successful, long-term investment in today’s global financial markets.</a:t>
            </a:r>
            <a:r>
              <a:rPr lang="en-US" sz="1200" i="1" dirty="0" smtClean="0"/>
              <a:t> </a:t>
            </a:r>
            <a:endParaRPr lang="en-US" sz="1200" dirty="0" smtClean="0"/>
          </a:p>
          <a:p>
            <a:pPr marL="0" indent="0">
              <a:spcBef>
                <a:spcPts val="0"/>
              </a:spcBef>
              <a:spcAft>
                <a:spcPts val="600"/>
              </a:spcAft>
              <a:buNone/>
            </a:pPr>
            <a:endParaRPr lang="en-US" sz="1200"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23</a:t>
            </a:fld>
            <a:endParaRPr lang="en-GB"/>
          </a:p>
        </p:txBody>
      </p:sp>
    </p:spTree>
    <p:extLst>
      <p:ext uri="{BB962C8B-B14F-4D97-AF65-F5344CB8AC3E}">
        <p14:creationId xmlns:p14="http://schemas.microsoft.com/office/powerpoint/2010/main" val="847208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Thank you for the opportunity to share our views on international investing today. It’s a vast, global marketplace that’s constantly shifting and an exciting time to be an investor.</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24</a:t>
            </a:fld>
            <a:endParaRPr lang="en-GB"/>
          </a:p>
        </p:txBody>
      </p:sp>
    </p:spTree>
    <p:extLst>
      <p:ext uri="{BB962C8B-B14F-4D97-AF65-F5344CB8AC3E}">
        <p14:creationId xmlns:p14="http://schemas.microsoft.com/office/powerpoint/2010/main" val="3039489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25</a:t>
            </a:fld>
            <a:endParaRPr lang="en-GB"/>
          </a:p>
        </p:txBody>
      </p:sp>
    </p:spTree>
    <p:extLst>
      <p:ext uri="{BB962C8B-B14F-4D97-AF65-F5344CB8AC3E}">
        <p14:creationId xmlns:p14="http://schemas.microsoft.com/office/powerpoint/2010/main" val="264570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696913"/>
            <a:ext cx="4511675"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26</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r>
              <a:rPr lang="en-US" sz="1200" dirty="0" smtClean="0"/>
              <a:t>When we talk about international investing, we also make a distinction between developed and emerging markets. </a:t>
            </a:r>
          </a:p>
          <a:p>
            <a:pPr marL="0" indent="0">
              <a:spcAft>
                <a:spcPts val="600"/>
              </a:spcAft>
              <a:buNone/>
            </a:pPr>
            <a:r>
              <a:rPr lang="en-US" sz="1200" dirty="0" smtClean="0"/>
              <a:t>By “developed” markets, we typically mean the G10 countries – which are actually 11 industrialized nations, including Belgium, Canada, France, Germany, Italy, Japan, the Netherlands, Sweden, Switzerland, the United Kingdom and the United States.</a:t>
            </a:r>
          </a:p>
          <a:p>
            <a:pPr marL="0" indent="0">
              <a:spcAft>
                <a:spcPts val="600"/>
              </a:spcAft>
              <a:buNone/>
            </a:pPr>
            <a:endParaRPr lang="en-US" sz="1200"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2</a:t>
            </a:fld>
            <a:endParaRPr lang="en-GB"/>
          </a:p>
        </p:txBody>
      </p:sp>
    </p:spTree>
    <p:extLst>
      <p:ext uri="{BB962C8B-B14F-4D97-AF65-F5344CB8AC3E}">
        <p14:creationId xmlns:p14="http://schemas.microsoft.com/office/powerpoint/2010/main" val="123364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r>
              <a:rPr lang="en-US" sz="1200" dirty="0" smtClean="0"/>
              <a:t>The term “emerging” markets generally refers to growing markets that haven’t reached a mature stage of political or economic development. </a:t>
            </a:r>
          </a:p>
          <a:p>
            <a:pPr marL="0" indent="0">
              <a:spcAft>
                <a:spcPts val="600"/>
              </a:spcAft>
              <a:buNone/>
            </a:pPr>
            <a:r>
              <a:rPr lang="en-US" sz="1200" dirty="0" smtClean="0"/>
              <a:t>As illustrated in this map, the MSCI Emerging Markets Index encompasses over 21 countries. The Emerging Markets equity universe spans large, mid and small cap securities and can be segmented across styles and sectors.</a:t>
            </a:r>
          </a:p>
          <a:p>
            <a:endParaRPr lang="en-US" dirty="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3</a:t>
            </a:fld>
            <a:endParaRPr lang="en-GB"/>
          </a:p>
        </p:txBody>
      </p:sp>
    </p:spTree>
    <p:extLst>
      <p:ext uri="{BB962C8B-B14F-4D97-AF65-F5344CB8AC3E}">
        <p14:creationId xmlns:p14="http://schemas.microsoft.com/office/powerpoint/2010/main" val="123364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r>
              <a:rPr lang="en-US" dirty="0" smtClean="0"/>
              <a:t>…</a:t>
            </a:r>
            <a:r>
              <a:rPr lang="en-US" sz="1200" dirty="0" smtClean="0"/>
              <a:t>and demand for products, services and natural resources is growing among “emerging markets” where global middle-class consumption is on the rise.</a:t>
            </a:r>
          </a:p>
          <a:p>
            <a:pPr marL="0" indent="0">
              <a:spcAft>
                <a:spcPts val="600"/>
              </a:spcAft>
              <a:buNone/>
            </a:pPr>
            <a:r>
              <a:rPr lang="en-US" sz="1200" dirty="0" smtClean="0"/>
              <a:t>The market for companies selling to EM consumers is enormous; populations already exceed those in the developed world and are growing much faster. And EM countries are selling more raw materials and finished goods to one another. </a:t>
            </a:r>
          </a:p>
          <a:p>
            <a:pPr marL="0" indent="0">
              <a:spcAft>
                <a:spcPts val="600"/>
              </a:spcAft>
              <a:buNone/>
            </a:pPr>
            <a:r>
              <a:rPr lang="en-US" sz="1200" dirty="0" smtClean="0"/>
              <a:t>A key factor impacting these emerging markets is urbanization — the continuing population shift from the countryside to cities — that influences both productivity and consumption. These migration patterns have led to a growing need for highways, housing, utilities, public transportation, water treatment and energy, most of which will be funded by government spending and private sector investment. </a:t>
            </a:r>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4</a:t>
            </a:fld>
            <a:endParaRPr lang="en-GB"/>
          </a:p>
        </p:txBody>
      </p:sp>
    </p:spTree>
    <p:extLst>
      <p:ext uri="{BB962C8B-B14F-4D97-AF65-F5344CB8AC3E}">
        <p14:creationId xmlns:p14="http://schemas.microsoft.com/office/powerpoint/2010/main" val="357094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r>
              <a:rPr lang="en-US" sz="1200" dirty="0"/>
              <a:t>As global populations become more urbanized, wages and living standards tend to rise, thereby increasing the consumption of both basic materials and luxury goods. </a:t>
            </a:r>
          </a:p>
          <a:p>
            <a:pPr marL="0" indent="0">
              <a:spcAft>
                <a:spcPts val="600"/>
              </a:spcAft>
              <a:buNone/>
            </a:pPr>
            <a:r>
              <a:rPr lang="en-US" sz="1200" dirty="0"/>
              <a:t>Growing populations and productivity gains in these markets are expected to continue to drive and support economic growth, which spells opportunity for both equity and fixed income investors.</a:t>
            </a:r>
          </a:p>
          <a:p>
            <a:pPr marL="114300" indent="-114300">
              <a:buFont typeface="Wingdings" pitchFamily="2" charset="2"/>
              <a:buChar char="§"/>
            </a:pPr>
            <a:endParaRPr lang="en-US"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5</a:t>
            </a:fld>
            <a:endParaRPr lang="en-GB"/>
          </a:p>
        </p:txBody>
      </p:sp>
    </p:spTree>
    <p:extLst>
      <p:ext uri="{BB962C8B-B14F-4D97-AF65-F5344CB8AC3E}">
        <p14:creationId xmlns:p14="http://schemas.microsoft.com/office/powerpoint/2010/main" val="357094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0"/>
              </a:spcBef>
              <a:spcAft>
                <a:spcPts val="600"/>
              </a:spcAft>
              <a:buNone/>
            </a:pPr>
            <a:r>
              <a:rPr lang="en-US" sz="1200" dirty="0" smtClean="0"/>
              <a:t>Historically two factors motivated Americans to invest outside the U.S.: diversification and the potential for greater returns.</a:t>
            </a:r>
          </a:p>
          <a:p>
            <a:pPr marL="0" indent="0" eaLnBrk="1" hangingPunct="1">
              <a:spcBef>
                <a:spcPts val="0"/>
              </a:spcBef>
              <a:spcAft>
                <a:spcPts val="600"/>
              </a:spcAft>
              <a:buNone/>
            </a:pPr>
            <a:r>
              <a:rPr lang="en-US" sz="1200" dirty="0" smtClean="0"/>
              <a:t>Those of you that participated in our “correlation matters” discussion will recall that diversification benefits are achieved when the correlation of asset classes is negative </a:t>
            </a:r>
            <a:r>
              <a:rPr lang="en-US" sz="1200" dirty="0"/>
              <a:t>—</a:t>
            </a:r>
            <a:r>
              <a:rPr lang="en-US" sz="1200" dirty="0" smtClean="0"/>
              <a:t> that is, when one </a:t>
            </a:r>
            <a:r>
              <a:rPr lang="en-US" sz="1200" dirty="0" err="1" smtClean="0"/>
              <a:t>zigs</a:t>
            </a:r>
            <a:r>
              <a:rPr lang="en-US" sz="1200" dirty="0" smtClean="0"/>
              <a:t>, the other </a:t>
            </a:r>
            <a:r>
              <a:rPr lang="en-US" sz="1200" dirty="0" err="1" smtClean="0"/>
              <a:t>zags</a:t>
            </a:r>
            <a:r>
              <a:rPr lang="en-US" sz="1200" dirty="0" smtClean="0"/>
              <a:t>. Correlation measures the relationship between the price movements of two securities or classes of securities in relation to one another. </a:t>
            </a:r>
          </a:p>
          <a:p>
            <a:pPr marL="0" indent="0">
              <a:spcBef>
                <a:spcPts val="0"/>
              </a:spcBef>
              <a:spcAft>
                <a:spcPts val="600"/>
              </a:spcAft>
              <a:buNone/>
              <a:defRPr/>
            </a:pPr>
            <a:r>
              <a:rPr lang="en-US" sz="1200" dirty="0" smtClean="0"/>
              <a:t>That was the case prior to the late 1990s — but as markets became more globalized, they also responded more similarly to one another. The line chart on the left illustrates the correlation of U.S. markets, represented by the brown line; large foreign stock markets are depicted by the blue line; and emerging markets, that don’t appear until the late 1990s, are represented by the orange line. These relationships can shift over time, and during different economic cycles the relationships may exhibit different price behaviors. During periods of crisis, such as the sharp downturn in 2008 – 2009, many asset correlations rose.</a:t>
            </a:r>
          </a:p>
          <a:p>
            <a:pPr marL="0" indent="0">
              <a:spcBef>
                <a:spcPts val="0"/>
              </a:spcBef>
              <a:spcAft>
                <a:spcPts val="600"/>
              </a:spcAft>
              <a:buNone/>
            </a:pPr>
            <a:r>
              <a:rPr lang="en-US" sz="1200" dirty="0" smtClean="0"/>
              <a:t>Generally, though, international assets respond uniquely to market events. The fact that they don’t move in lock step with one another is precisely what makes them good diversifiers. </a:t>
            </a:r>
          </a:p>
          <a:p>
            <a:pPr marL="0" indent="0" eaLnBrk="1" hangingPunct="1">
              <a:spcBef>
                <a:spcPts val="0"/>
              </a:spcBef>
              <a:spcAft>
                <a:spcPts val="600"/>
              </a:spcAft>
              <a:buNone/>
            </a:pPr>
            <a:r>
              <a:rPr lang="en-US" sz="1200" dirty="0" smtClean="0"/>
              <a:t>The bar chart on the right shows that different performance behavior historically was, and continues to be, a reason why U.S. investors diversify beyond domestic markets. </a:t>
            </a:r>
          </a:p>
          <a:p>
            <a:pPr marL="0" indent="0" eaLnBrk="1" hangingPunct="1">
              <a:spcBef>
                <a:spcPts val="0"/>
              </a:spcBef>
              <a:spcAft>
                <a:spcPts val="600"/>
              </a:spcAft>
              <a:buNone/>
            </a:pPr>
            <a:endParaRPr lang="en-US" sz="1200"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6</a:t>
            </a:fld>
            <a:endParaRPr lang="en-GB"/>
          </a:p>
        </p:txBody>
      </p:sp>
    </p:spTree>
    <p:extLst>
      <p:ext uri="{BB962C8B-B14F-4D97-AF65-F5344CB8AC3E}">
        <p14:creationId xmlns:p14="http://schemas.microsoft.com/office/powerpoint/2010/main" val="123364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Why does investing outside the U.S. matter? </a:t>
            </a:r>
          </a:p>
          <a:p>
            <a:pPr marL="0" indent="0">
              <a:spcBef>
                <a:spcPts val="0"/>
              </a:spcBef>
              <a:spcAft>
                <a:spcPts val="600"/>
              </a:spcAft>
              <a:buNone/>
            </a:pPr>
            <a:r>
              <a:rPr lang="en-US" sz="1200" dirty="0" smtClean="0"/>
              <a:t>The obvious answer — illustrated by this colorful chart </a:t>
            </a:r>
            <a:r>
              <a:rPr lang="en-US" sz="1200" dirty="0"/>
              <a:t> — is </a:t>
            </a:r>
            <a:r>
              <a:rPr lang="en-US" sz="1200" dirty="0" smtClean="0"/>
              <a:t>that an American investor would severely limit exposure to some of the world’s most dynamic opportunities.  While the U.S. is the largest economy in the world, it only represents 19% of global </a:t>
            </a:r>
            <a:r>
              <a:rPr lang="en-US" sz="1200" dirty="0"/>
              <a:t>gross domestic </a:t>
            </a:r>
            <a:r>
              <a:rPr lang="en-US" sz="1200" dirty="0" smtClean="0"/>
              <a:t>product, or GDP.</a:t>
            </a:r>
          </a:p>
          <a:p>
            <a:pPr marL="0" indent="0">
              <a:spcBef>
                <a:spcPts val="0"/>
              </a:spcBef>
              <a:spcAft>
                <a:spcPts val="600"/>
              </a:spcAft>
              <a:buNone/>
            </a:pPr>
            <a:r>
              <a:rPr lang="en-US" sz="1200" dirty="0" smtClean="0"/>
              <a:t>Those of you that recollect our </a:t>
            </a:r>
            <a:r>
              <a:rPr lang="en-US" sz="1200" i="1" dirty="0" smtClean="0"/>
              <a:t>Economic Indicators </a:t>
            </a:r>
            <a:r>
              <a:rPr lang="en-US" sz="1200" dirty="0" smtClean="0"/>
              <a:t>presentation will remember that GDP is an important measure of a country’s total economic power. It represents the value of all goods and services produced in a year and characterizes the rate at which a country’s economy is growing or contracting.</a:t>
            </a:r>
          </a:p>
          <a:p>
            <a:pPr marL="0" indent="0">
              <a:spcBef>
                <a:spcPts val="0"/>
              </a:spcBef>
              <a:spcAft>
                <a:spcPts val="600"/>
              </a:spcAft>
              <a:buNone/>
            </a:pPr>
            <a:r>
              <a:rPr lang="en-US" sz="1200" dirty="0" smtClean="0"/>
              <a:t>If the U.S. represents only 19% of GDP, that means that the rest of the world’s growth </a:t>
            </a:r>
            <a:r>
              <a:rPr lang="en-US" sz="1200" dirty="0"/>
              <a:t> —  81% — originates </a:t>
            </a:r>
            <a:r>
              <a:rPr lang="en-US" sz="1200" dirty="0" smtClean="0"/>
              <a:t>outside the U.S.</a:t>
            </a:r>
          </a:p>
          <a:p>
            <a:pPr marL="0" indent="0">
              <a:spcBef>
                <a:spcPts val="0"/>
              </a:spcBef>
              <a:spcAft>
                <a:spcPts val="600"/>
              </a:spcAft>
              <a:buNone/>
            </a:pPr>
            <a:endParaRPr lang="en-US" sz="1200"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7</a:t>
            </a:fld>
            <a:endParaRPr lang="en-GB"/>
          </a:p>
        </p:txBody>
      </p:sp>
    </p:spTree>
    <p:extLst>
      <p:ext uri="{BB962C8B-B14F-4D97-AF65-F5344CB8AC3E}">
        <p14:creationId xmlns:p14="http://schemas.microsoft.com/office/powerpoint/2010/main" val="1233642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dirty="0" smtClean="0"/>
              <a:t>The fact is, the world has changed over the last 20 years.</a:t>
            </a:r>
          </a:p>
          <a:p>
            <a:pPr marL="0" indent="0">
              <a:spcBef>
                <a:spcPts val="0"/>
              </a:spcBef>
              <a:spcAft>
                <a:spcPts val="600"/>
              </a:spcAft>
              <a:buNone/>
            </a:pPr>
            <a:r>
              <a:rPr lang="en-US" sz="1200" dirty="0" smtClean="0"/>
              <a:t>Emerging market growth rates have outpaced developed markets by almost two-to-one over the past decade, and these economies appear poised to be major contributors to global economic growth in the coming years. </a:t>
            </a:r>
          </a:p>
          <a:p>
            <a:pPr marL="0" indent="0">
              <a:spcBef>
                <a:spcPts val="0"/>
              </a:spcBef>
              <a:spcAft>
                <a:spcPts val="600"/>
              </a:spcAft>
              <a:buNone/>
            </a:pPr>
            <a:r>
              <a:rPr lang="en-US" sz="1200" dirty="0" smtClean="0"/>
              <a:t>In terms of share of global GDP, the International Monetary Fund expects emerging markets to overtake developed economies by 2014, generating more than 70% of global growth over the next few years. </a:t>
            </a:r>
          </a:p>
          <a:p>
            <a:pPr marL="0" indent="0">
              <a:spcBef>
                <a:spcPts val="0"/>
              </a:spcBef>
              <a:spcAft>
                <a:spcPts val="600"/>
              </a:spcAft>
              <a:buNone/>
            </a:pPr>
            <a:r>
              <a:rPr lang="en-US" sz="1200" dirty="0" smtClean="0"/>
              <a:t>Since the initiation of economic reforms in the late 1970s, China has become one of the world’s fastest-growing economies. </a:t>
            </a:r>
          </a:p>
          <a:p>
            <a:pPr marL="0" indent="0">
              <a:spcBef>
                <a:spcPts val="0"/>
              </a:spcBef>
              <a:spcAft>
                <a:spcPts val="600"/>
              </a:spcAft>
              <a:buNone/>
            </a:pPr>
            <a:r>
              <a:rPr lang="en-US" sz="1200" dirty="0" smtClean="0"/>
              <a:t>India is another example of how consumption is changing the investment opportunities landscape. For example, with a population of 1.2 billion people, Indian consumers bought 2.2 million cars in 2010 — and 11 million motorcycles. Think about the fact that 400 million Indians have never used toothpaste even once; less than 10% use a hair conditioner; and only 5% of the population use deodorant.  </a:t>
            </a:r>
          </a:p>
          <a:p>
            <a:pPr marL="0" indent="0">
              <a:spcBef>
                <a:spcPts val="0"/>
              </a:spcBef>
              <a:spcAft>
                <a:spcPts val="600"/>
              </a:spcAft>
              <a:buNone/>
            </a:pPr>
            <a:r>
              <a:rPr lang="en-US" sz="1200" dirty="0" smtClean="0"/>
              <a:t>Emerging markets encompass countries with diverse economic conditions and often very different cultural and political </a:t>
            </a:r>
            <a:r>
              <a:rPr lang="en-US" sz="1200" dirty="0"/>
              <a:t>environments — all </a:t>
            </a:r>
            <a:r>
              <a:rPr lang="en-US" sz="1200" dirty="0" smtClean="0"/>
              <a:t>the more reason why investors should consider allocations to them within the context of a balanced portfolio.</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0A5360C5-2178-A347-BF43-E08DAD5F9647}" type="slidenum">
              <a:rPr lang="en-GB" smtClean="0"/>
              <a:pPr>
                <a:defRPr/>
              </a:pPr>
              <a:t>8</a:t>
            </a:fld>
            <a:endParaRPr lang="en-GB"/>
          </a:p>
        </p:txBody>
      </p:sp>
    </p:spTree>
    <p:extLst>
      <p:ext uri="{BB962C8B-B14F-4D97-AF65-F5344CB8AC3E}">
        <p14:creationId xmlns:p14="http://schemas.microsoft.com/office/powerpoint/2010/main" val="54299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4"/>
          <p:cNvSpPr>
            <a:spLocks noChangeArrowheads="1"/>
          </p:cNvSpPr>
          <p:nvPr/>
        </p:nvSpPr>
        <p:spPr bwMode="auto">
          <a:xfrm>
            <a:off x="461963" y="6891339"/>
            <a:ext cx="9137651" cy="69850"/>
          </a:xfrm>
          <a:prstGeom prst="rect">
            <a:avLst/>
          </a:prstGeom>
          <a:solidFill>
            <a:srgbClr val="E8810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defRPr/>
            </a:pPr>
            <a:endParaRPr lang="en-US">
              <a:cs typeface="+mn-cs"/>
            </a:endParaRPr>
          </a:p>
        </p:txBody>
      </p:sp>
      <p:pic>
        <p:nvPicPr>
          <p:cNvPr id="5" name="Picture 45" descr="Logo2008_JPM_AM_B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264" y="7096125"/>
            <a:ext cx="137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ctrTitle" sz="quarter"/>
          </p:nvPr>
        </p:nvSpPr>
        <p:spPr>
          <a:xfrm>
            <a:off x="3314700" y="2100264"/>
            <a:ext cx="3427413" cy="1614487"/>
          </a:xfrm>
        </p:spPr>
        <p:txBody>
          <a:bodyPr bIns="45715" anchorCtr="1"/>
          <a:lstStyle>
            <a:lvl1pPr algn="ctr" defTabSz="912706">
              <a:lnSpc>
                <a:spcPct val="115000"/>
              </a:lnSpc>
              <a:buClr>
                <a:schemeClr val="tx1"/>
              </a:buClr>
              <a:buSzPct val="115000"/>
              <a:buFont typeface="Wingdings" charset="0"/>
              <a:buNone/>
              <a:tabLst>
                <a:tab pos="4690515" algn="l"/>
                <a:tab pos="8688959" algn="r"/>
              </a:tabLst>
              <a:defRPr>
                <a:solidFill>
                  <a:schemeClr val="accent1"/>
                </a:solidFill>
              </a:defRPr>
            </a:lvl1pPr>
          </a:lstStyle>
          <a:p>
            <a:pPr lvl="0"/>
            <a:r>
              <a:rPr lang="en-GB" noProof="0" smtClean="0"/>
              <a:t>Click to edit Master </a:t>
            </a:r>
            <a:br>
              <a:rPr lang="en-GB" noProof="0" smtClean="0"/>
            </a:br>
            <a:r>
              <a:rPr lang="en-GB" noProof="0" smtClean="0"/>
              <a:t>title style</a:t>
            </a:r>
          </a:p>
        </p:txBody>
      </p:sp>
      <p:sp>
        <p:nvSpPr>
          <p:cNvPr id="7206" name="Rectangle 38"/>
          <p:cNvSpPr>
            <a:spLocks noGrp="1" noChangeArrowheads="1"/>
          </p:cNvSpPr>
          <p:nvPr>
            <p:ph type="subTitle" sz="quarter" idx="1"/>
          </p:nvPr>
        </p:nvSpPr>
        <p:spPr>
          <a:xfrm>
            <a:off x="3300414" y="3708401"/>
            <a:ext cx="3427412" cy="9620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7245" tIns="18286" rIns="97245"/>
          <a:lstStyle>
            <a:lvl1pPr marL="0" indent="0" algn="ctr" defTabSz="912706">
              <a:lnSpc>
                <a:spcPct val="115000"/>
              </a:lnSpc>
              <a:spcBef>
                <a:spcPct val="0"/>
              </a:spcBef>
              <a:buFont typeface="Wingdings" charset="0"/>
              <a:buNone/>
              <a:tabLst>
                <a:tab pos="4084160" algn="r"/>
                <a:tab pos="4690515" algn="l"/>
                <a:tab pos="8688959" algn="r"/>
              </a:tabLst>
              <a:defRPr sz="1600"/>
            </a:lvl1pPr>
          </a:lstStyle>
          <a:p>
            <a:pPr lvl="0"/>
            <a:r>
              <a:rPr lang="en-GB" noProof="0" smtClean="0"/>
              <a:t>Click to edit Master subtitle style</a:t>
            </a:r>
          </a:p>
        </p:txBody>
      </p:sp>
    </p:spTree>
    <p:extLst>
      <p:ext uri="{BB962C8B-B14F-4D97-AF65-F5344CB8AC3E}">
        <p14:creationId xmlns:p14="http://schemas.microsoft.com/office/powerpoint/2010/main" val="174095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6" y="5440364"/>
            <a:ext cx="6035675" cy="642937"/>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6" y="693738"/>
            <a:ext cx="6035675" cy="4664075"/>
          </a:xfrm>
        </p:spPr>
        <p:txBody>
          <a:bodyPr/>
          <a:lstStyle>
            <a:lvl1pPr marL="0" indent="0">
              <a:buNone/>
              <a:defRPr sz="3200"/>
            </a:lvl1pPr>
            <a:lvl2pPr marL="457146" indent="0">
              <a:buNone/>
              <a:defRPr sz="2800"/>
            </a:lvl2pPr>
            <a:lvl3pPr marL="914294" indent="0">
              <a:buNone/>
              <a:defRPr sz="2500"/>
            </a:lvl3pPr>
            <a:lvl4pPr marL="1371440" indent="0">
              <a:buNone/>
              <a:defRPr sz="2000"/>
            </a:lvl4pPr>
            <a:lvl5pPr marL="1828586" indent="0">
              <a:buNone/>
              <a:defRPr sz="2000"/>
            </a:lvl5pPr>
            <a:lvl6pPr marL="2285732" indent="0">
              <a:buNone/>
              <a:defRPr sz="2000"/>
            </a:lvl6pPr>
            <a:lvl7pPr marL="2742880" indent="0">
              <a:buNone/>
              <a:defRPr sz="2000"/>
            </a:lvl7pPr>
            <a:lvl8pPr marL="3200026" indent="0">
              <a:buNone/>
              <a:defRPr sz="2000"/>
            </a:lvl8pPr>
            <a:lvl9pPr marL="3657172" indent="0">
              <a:buNone/>
              <a:defRPr sz="2000"/>
            </a:lvl9pPr>
          </a:lstStyle>
          <a:p>
            <a:pPr lvl="0"/>
            <a:endParaRPr lang="en-US" noProof="0" smtClean="0"/>
          </a:p>
        </p:txBody>
      </p:sp>
      <p:sp>
        <p:nvSpPr>
          <p:cNvPr id="4" name="Text Placeholder 3"/>
          <p:cNvSpPr>
            <a:spLocks noGrp="1"/>
          </p:cNvSpPr>
          <p:nvPr>
            <p:ph type="body" sz="half" idx="2"/>
          </p:nvPr>
        </p:nvSpPr>
        <p:spPr>
          <a:xfrm>
            <a:off x="1971676" y="6083300"/>
            <a:ext cx="6035675" cy="911225"/>
          </a:xfrm>
        </p:spPr>
        <p:txBody>
          <a:bodyPr/>
          <a:lstStyle>
            <a:lvl1pPr marL="0" indent="0">
              <a:buNone/>
              <a:defRPr sz="1400"/>
            </a:lvl1pPr>
            <a:lvl2pPr marL="457146" indent="0">
              <a:buNone/>
              <a:defRPr sz="1200"/>
            </a:lvl2pPr>
            <a:lvl3pPr marL="914294" indent="0">
              <a:buNone/>
              <a:defRPr sz="1000"/>
            </a:lvl3pPr>
            <a:lvl4pPr marL="1371440" indent="0">
              <a:buNone/>
              <a:defRPr sz="900"/>
            </a:lvl4pPr>
            <a:lvl5pPr marL="1828586" indent="0">
              <a:buNone/>
              <a:defRPr sz="900"/>
            </a:lvl5pPr>
            <a:lvl6pPr marL="2285732" indent="0">
              <a:buNone/>
              <a:defRPr sz="900"/>
            </a:lvl6pPr>
            <a:lvl7pPr marL="2742880"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Rectangle 614"/>
          <p:cNvSpPr>
            <a:spLocks noGrp="1" noChangeArrowheads="1"/>
          </p:cNvSpPr>
          <p:nvPr>
            <p:ph type="sldNum" sz="quarter" idx="10"/>
          </p:nvPr>
        </p:nvSpPr>
        <p:spPr>
          <a:ln/>
        </p:spPr>
        <p:txBody>
          <a:bodyPr/>
          <a:lstStyle>
            <a:lvl1pPr>
              <a:defRPr/>
            </a:lvl1pPr>
          </a:lstStyle>
          <a:p>
            <a:pPr>
              <a:defRPr/>
            </a:pPr>
            <a:fld id="{3276CB96-4CCE-AE44-990F-10721BCEDC27}" type="slidenum">
              <a:rPr lang="en-GB"/>
              <a:pPr>
                <a:defRPr/>
              </a:pPr>
              <a:t>‹#›</a:t>
            </a:fld>
            <a:endParaRPr lang="en-GB"/>
          </a:p>
        </p:txBody>
      </p:sp>
    </p:spTree>
    <p:extLst>
      <p:ext uri="{BB962C8B-B14F-4D97-AF65-F5344CB8AC3E}">
        <p14:creationId xmlns:p14="http://schemas.microsoft.com/office/powerpoint/2010/main" val="745775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14"/>
          <p:cNvSpPr>
            <a:spLocks noGrp="1" noChangeArrowheads="1"/>
          </p:cNvSpPr>
          <p:nvPr>
            <p:ph type="sldNum" sz="quarter" idx="10"/>
          </p:nvPr>
        </p:nvSpPr>
        <p:spPr>
          <a:ln/>
        </p:spPr>
        <p:txBody>
          <a:bodyPr/>
          <a:lstStyle>
            <a:lvl1pPr>
              <a:defRPr/>
            </a:lvl1pPr>
          </a:lstStyle>
          <a:p>
            <a:pPr>
              <a:defRPr/>
            </a:pPr>
            <a:fld id="{4372495A-0889-754B-8B21-565557A2D91D}" type="slidenum">
              <a:rPr lang="en-GB"/>
              <a:pPr>
                <a:defRPr/>
              </a:pPr>
              <a:t>‹#›</a:t>
            </a:fld>
            <a:endParaRPr lang="en-GB"/>
          </a:p>
        </p:txBody>
      </p:sp>
    </p:spTree>
    <p:extLst>
      <p:ext uri="{BB962C8B-B14F-4D97-AF65-F5344CB8AC3E}">
        <p14:creationId xmlns:p14="http://schemas.microsoft.com/office/powerpoint/2010/main" val="419491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3613" y="477838"/>
            <a:ext cx="2284412"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8788" y="477838"/>
            <a:ext cx="6702425"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14"/>
          <p:cNvSpPr>
            <a:spLocks noGrp="1" noChangeArrowheads="1"/>
          </p:cNvSpPr>
          <p:nvPr>
            <p:ph type="sldNum" sz="quarter" idx="10"/>
          </p:nvPr>
        </p:nvSpPr>
        <p:spPr>
          <a:ln/>
        </p:spPr>
        <p:txBody>
          <a:bodyPr/>
          <a:lstStyle>
            <a:lvl1pPr>
              <a:defRPr/>
            </a:lvl1pPr>
          </a:lstStyle>
          <a:p>
            <a:pPr>
              <a:defRPr/>
            </a:pPr>
            <a:fld id="{F826C848-E563-FB49-BF92-A2B352D049AF}" type="slidenum">
              <a:rPr lang="en-GB"/>
              <a:pPr>
                <a:defRPr/>
              </a:pPr>
              <a:t>‹#›</a:t>
            </a:fld>
            <a:endParaRPr lang="en-GB"/>
          </a:p>
        </p:txBody>
      </p:sp>
    </p:spTree>
    <p:extLst>
      <p:ext uri="{BB962C8B-B14F-4D97-AF65-F5344CB8AC3E}">
        <p14:creationId xmlns:p14="http://schemas.microsoft.com/office/powerpoint/2010/main" val="143827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8789" y="477839"/>
            <a:ext cx="9139237" cy="620712"/>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61964" y="1827214"/>
            <a:ext cx="9134475" cy="4289425"/>
          </a:xfrm>
        </p:spPr>
        <p:txBody>
          <a:bodyPr/>
          <a:lstStyle/>
          <a:p>
            <a:pPr lvl="0"/>
            <a:endParaRPr lang="en-US" noProof="0" smtClean="0"/>
          </a:p>
        </p:txBody>
      </p:sp>
      <p:sp>
        <p:nvSpPr>
          <p:cNvPr id="4" name="Rectangle 614"/>
          <p:cNvSpPr>
            <a:spLocks noGrp="1" noChangeArrowheads="1"/>
          </p:cNvSpPr>
          <p:nvPr>
            <p:ph type="sldNum" sz="quarter" idx="10"/>
          </p:nvPr>
        </p:nvSpPr>
        <p:spPr>
          <a:ln/>
        </p:spPr>
        <p:txBody>
          <a:bodyPr/>
          <a:lstStyle>
            <a:lvl1pPr>
              <a:defRPr/>
            </a:lvl1pPr>
          </a:lstStyle>
          <a:p>
            <a:pPr>
              <a:defRPr/>
            </a:pPr>
            <a:fld id="{8DDBDA8D-0B41-4542-B142-52C922E01F20}" type="slidenum">
              <a:rPr lang="en-GB"/>
              <a:pPr>
                <a:defRPr/>
              </a:pPr>
              <a:t>‹#›</a:t>
            </a:fld>
            <a:endParaRPr lang="en-GB"/>
          </a:p>
        </p:txBody>
      </p:sp>
    </p:spTree>
    <p:extLst>
      <p:ext uri="{BB962C8B-B14F-4D97-AF65-F5344CB8AC3E}">
        <p14:creationId xmlns:p14="http://schemas.microsoft.com/office/powerpoint/2010/main" val="1549141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064" y="2414589"/>
            <a:ext cx="8550275" cy="166528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126" y="4403726"/>
            <a:ext cx="7042151" cy="1987550"/>
          </a:xfrm>
          <a:prstGeom prst="rect">
            <a:avLst/>
          </a:prstGeom>
        </p:spPr>
        <p:txBody>
          <a:bodyPr vert="horz" lIns="91429" tIns="45715" rIns="91429" bIns="45715"/>
          <a:lstStyle>
            <a:lvl1pPr marL="0" indent="0" algn="ctr">
              <a:buNone/>
              <a:defRPr/>
            </a:lvl1pPr>
            <a:lvl2pPr marL="457146" indent="0" algn="ctr">
              <a:buNone/>
              <a:defRPr/>
            </a:lvl2pPr>
            <a:lvl3pPr marL="914294" indent="0" algn="ctr">
              <a:buNone/>
              <a:defRPr/>
            </a:lvl3pPr>
            <a:lvl4pPr marL="1371440" indent="0" algn="ctr">
              <a:buNone/>
              <a:defRPr/>
            </a:lvl4pPr>
            <a:lvl5pPr marL="1828586" indent="0" algn="ctr">
              <a:buNone/>
              <a:defRPr/>
            </a:lvl5pPr>
            <a:lvl6pPr marL="2285732" indent="0" algn="ctr">
              <a:buNone/>
              <a:defRPr/>
            </a:lvl6pPr>
            <a:lvl7pPr marL="2742880" indent="0" algn="ctr">
              <a:buNone/>
              <a:defRPr/>
            </a:lvl7pPr>
            <a:lvl8pPr marL="3200026" indent="0" algn="ctr">
              <a:buNone/>
              <a:defRPr/>
            </a:lvl8pPr>
            <a:lvl9pPr marL="3657172" indent="0" algn="ctr">
              <a:buNone/>
              <a:defRPr/>
            </a:lvl9pPr>
          </a:lstStyle>
          <a:p>
            <a:r>
              <a:rPr lang="en-US" smtClean="0"/>
              <a:t>Click to edit Master subtitle style</a:t>
            </a:r>
            <a:endParaRPr lang="en-US"/>
          </a:p>
        </p:txBody>
      </p:sp>
      <p:sp>
        <p:nvSpPr>
          <p:cNvPr id="4" name="Rectangle 55"/>
          <p:cNvSpPr>
            <a:spLocks noGrp="1" noChangeArrowheads="1"/>
          </p:cNvSpPr>
          <p:nvPr>
            <p:ph type="sldNum" sz="quarter" idx="10"/>
          </p:nvPr>
        </p:nvSpPr>
        <p:spPr>
          <a:ln/>
        </p:spPr>
        <p:txBody>
          <a:bodyPr/>
          <a:lstStyle>
            <a:lvl1pPr>
              <a:defRPr/>
            </a:lvl1pPr>
          </a:lstStyle>
          <a:p>
            <a:pPr>
              <a:defRPr/>
            </a:pPr>
            <a:fld id="{E058D53A-DAA4-F54B-939F-3EDDA2062F2F}" type="slidenum">
              <a:rPr lang="en-GB"/>
              <a:pPr>
                <a:defRPr/>
              </a:pPr>
              <a:t>‹#›</a:t>
            </a:fld>
            <a:endParaRPr lang="en-GB"/>
          </a:p>
        </p:txBody>
      </p:sp>
    </p:spTree>
    <p:extLst>
      <p:ext uri="{BB962C8B-B14F-4D97-AF65-F5344CB8AC3E}">
        <p14:creationId xmlns:p14="http://schemas.microsoft.com/office/powerpoint/2010/main" val="1322750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3239" y="1812926"/>
            <a:ext cx="9051925" cy="5130799"/>
          </a:xfrm>
          <a:prstGeom prst="rect">
            <a:avLst/>
          </a:prstGeom>
        </p:spPr>
        <p:txBody>
          <a:bodyPr vert="horz" lIns="91429" tIns="45715" rIns="91429" bIns="4571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5"/>
          <p:cNvSpPr>
            <a:spLocks noGrp="1" noChangeArrowheads="1"/>
          </p:cNvSpPr>
          <p:nvPr>
            <p:ph type="sldNum" sz="quarter" idx="10"/>
          </p:nvPr>
        </p:nvSpPr>
        <p:spPr>
          <a:ln/>
        </p:spPr>
        <p:txBody>
          <a:bodyPr/>
          <a:lstStyle>
            <a:lvl1pPr>
              <a:defRPr/>
            </a:lvl1pPr>
          </a:lstStyle>
          <a:p>
            <a:pPr>
              <a:defRPr/>
            </a:pPr>
            <a:fld id="{DCD2FB93-B3DF-044D-B29B-2E2DC5B3B029}" type="slidenum">
              <a:rPr lang="en-GB"/>
              <a:pPr>
                <a:defRPr/>
              </a:pPr>
              <a:t>‹#›</a:t>
            </a:fld>
            <a:endParaRPr lang="en-GB"/>
          </a:p>
        </p:txBody>
      </p:sp>
    </p:spTree>
    <p:extLst>
      <p:ext uri="{BB962C8B-B14F-4D97-AF65-F5344CB8AC3E}">
        <p14:creationId xmlns:p14="http://schemas.microsoft.com/office/powerpoint/2010/main" val="2051082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9" y="4994275"/>
            <a:ext cx="8548687" cy="154463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9" y="3294063"/>
            <a:ext cx="8548687" cy="1700212"/>
          </a:xfrm>
          <a:prstGeom prst="rect">
            <a:avLst/>
          </a:prstGeom>
        </p:spPr>
        <p:txBody>
          <a:bodyPr vert="horz" lIns="91429" tIns="45715" rIns="91429" bIns="45715" anchor="b"/>
          <a:lstStyle>
            <a:lvl1pPr marL="0" indent="0">
              <a:buNone/>
              <a:defRPr sz="2000"/>
            </a:lvl1pPr>
            <a:lvl2pPr marL="457146" indent="0">
              <a:buNone/>
              <a:defRPr sz="1800"/>
            </a:lvl2pPr>
            <a:lvl3pPr marL="914294" indent="0">
              <a:buNone/>
              <a:defRPr sz="1600"/>
            </a:lvl3pPr>
            <a:lvl4pPr marL="1371440" indent="0">
              <a:buNone/>
              <a:defRPr sz="1400"/>
            </a:lvl4pPr>
            <a:lvl5pPr marL="1828586" indent="0">
              <a:buNone/>
              <a:defRPr sz="1400"/>
            </a:lvl5pPr>
            <a:lvl6pPr marL="2285732" indent="0">
              <a:buNone/>
              <a:defRPr sz="1400"/>
            </a:lvl6pPr>
            <a:lvl7pPr marL="2742880" indent="0">
              <a:buNone/>
              <a:defRPr sz="1400"/>
            </a:lvl7pPr>
            <a:lvl8pPr marL="3200026" indent="0">
              <a:buNone/>
              <a:defRPr sz="1400"/>
            </a:lvl8pPr>
            <a:lvl9pPr marL="3657172" indent="0">
              <a:buNone/>
              <a:defRPr sz="1400"/>
            </a:lvl9pPr>
          </a:lstStyle>
          <a:p>
            <a:pPr lvl="0"/>
            <a:r>
              <a:rPr lang="en-US" smtClean="0"/>
              <a:t>Click to edit Master text styles</a:t>
            </a:r>
          </a:p>
        </p:txBody>
      </p:sp>
      <p:sp>
        <p:nvSpPr>
          <p:cNvPr id="4" name="Rectangle 55"/>
          <p:cNvSpPr>
            <a:spLocks noGrp="1" noChangeArrowheads="1"/>
          </p:cNvSpPr>
          <p:nvPr>
            <p:ph type="sldNum" sz="quarter" idx="10"/>
          </p:nvPr>
        </p:nvSpPr>
        <p:spPr>
          <a:ln/>
        </p:spPr>
        <p:txBody>
          <a:bodyPr/>
          <a:lstStyle>
            <a:lvl1pPr>
              <a:defRPr/>
            </a:lvl1pPr>
          </a:lstStyle>
          <a:p>
            <a:pPr>
              <a:defRPr/>
            </a:pPr>
            <a:fld id="{ABF0D13F-C60E-0C44-AFE5-447C7307ABF4}" type="slidenum">
              <a:rPr lang="en-GB"/>
              <a:pPr>
                <a:defRPr/>
              </a:pPr>
              <a:t>‹#›</a:t>
            </a:fld>
            <a:endParaRPr lang="en-GB"/>
          </a:p>
        </p:txBody>
      </p:sp>
    </p:spTree>
    <p:extLst>
      <p:ext uri="{BB962C8B-B14F-4D97-AF65-F5344CB8AC3E}">
        <p14:creationId xmlns:p14="http://schemas.microsoft.com/office/powerpoint/2010/main" val="3540059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812926"/>
            <a:ext cx="4449762" cy="5130799"/>
          </a:xfrm>
          <a:prstGeom prst="rect">
            <a:avLst/>
          </a:prstGeom>
        </p:spPr>
        <p:txBody>
          <a:bodyPr vert="horz" lIns="91429" tIns="45715" rIns="91429" bIns="45715"/>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1" y="1812926"/>
            <a:ext cx="4449763" cy="5130799"/>
          </a:xfrm>
          <a:prstGeom prst="rect">
            <a:avLst/>
          </a:prstGeom>
        </p:spPr>
        <p:txBody>
          <a:bodyPr vert="horz" lIns="91429" tIns="45715" rIns="91429" bIns="45715"/>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5"/>
          <p:cNvSpPr>
            <a:spLocks noGrp="1" noChangeArrowheads="1"/>
          </p:cNvSpPr>
          <p:nvPr>
            <p:ph type="sldNum" sz="quarter" idx="10"/>
          </p:nvPr>
        </p:nvSpPr>
        <p:spPr>
          <a:ln/>
        </p:spPr>
        <p:txBody>
          <a:bodyPr/>
          <a:lstStyle>
            <a:lvl1pPr>
              <a:defRPr/>
            </a:lvl1pPr>
          </a:lstStyle>
          <a:p>
            <a:pPr>
              <a:defRPr/>
            </a:pPr>
            <a:fld id="{4292250A-34A9-AC4E-A1CE-D0784AA25D7D}" type="slidenum">
              <a:rPr lang="en-GB"/>
              <a:pPr>
                <a:defRPr/>
              </a:pPr>
              <a:t>‹#›</a:t>
            </a:fld>
            <a:endParaRPr lang="en-GB"/>
          </a:p>
        </p:txBody>
      </p:sp>
    </p:spTree>
    <p:extLst>
      <p:ext uri="{BB962C8B-B14F-4D97-AF65-F5344CB8AC3E}">
        <p14:creationId xmlns:p14="http://schemas.microsoft.com/office/powerpoint/2010/main" val="383146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9" y="311150"/>
            <a:ext cx="9051925"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739900"/>
            <a:ext cx="4443412" cy="725487"/>
          </a:xfrm>
          <a:prstGeom prst="rect">
            <a:avLst/>
          </a:prstGeom>
        </p:spPr>
        <p:txBody>
          <a:bodyPr vert="horz" lIns="91429" tIns="45715" rIns="91429" bIns="45715" anchor="b"/>
          <a:lstStyle>
            <a:lvl1pPr marL="0" indent="0">
              <a:buNone/>
              <a:defRPr sz="2500" b="1"/>
            </a:lvl1pPr>
            <a:lvl2pPr marL="457146" indent="0">
              <a:buNone/>
              <a:defRPr sz="2000" b="1"/>
            </a:lvl2pPr>
            <a:lvl3pPr marL="914294" indent="0">
              <a:buNone/>
              <a:defRPr sz="1800" b="1"/>
            </a:lvl3pPr>
            <a:lvl4pPr marL="1371440" indent="0">
              <a:buNone/>
              <a:defRPr sz="1600" b="1"/>
            </a:lvl4pPr>
            <a:lvl5pPr marL="1828586" indent="0">
              <a:buNone/>
              <a:defRPr sz="1600" b="1"/>
            </a:lvl5pPr>
            <a:lvl6pPr marL="2285732" indent="0">
              <a:buNone/>
              <a:defRPr sz="1600" b="1"/>
            </a:lvl6pPr>
            <a:lvl7pPr marL="2742880"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465389"/>
            <a:ext cx="4443412" cy="4478337"/>
          </a:xfrm>
          <a:prstGeom prst="rect">
            <a:avLst/>
          </a:prstGeom>
        </p:spPr>
        <p:txBody>
          <a:bodyPr vert="horz" lIns="91429" tIns="45715" rIns="91429" bIns="45715"/>
          <a:lstStyle>
            <a:lvl1pPr>
              <a:defRPr sz="25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4" y="1739900"/>
            <a:ext cx="4445000" cy="725487"/>
          </a:xfrm>
          <a:prstGeom prst="rect">
            <a:avLst/>
          </a:prstGeom>
        </p:spPr>
        <p:txBody>
          <a:bodyPr vert="horz" lIns="91429" tIns="45715" rIns="91429" bIns="45715" anchor="b"/>
          <a:lstStyle>
            <a:lvl1pPr marL="0" indent="0">
              <a:buNone/>
              <a:defRPr sz="2500" b="1"/>
            </a:lvl1pPr>
            <a:lvl2pPr marL="457146" indent="0">
              <a:buNone/>
              <a:defRPr sz="2000" b="1"/>
            </a:lvl2pPr>
            <a:lvl3pPr marL="914294" indent="0">
              <a:buNone/>
              <a:defRPr sz="1800" b="1"/>
            </a:lvl3pPr>
            <a:lvl4pPr marL="1371440" indent="0">
              <a:buNone/>
              <a:defRPr sz="1600" b="1"/>
            </a:lvl4pPr>
            <a:lvl5pPr marL="1828586" indent="0">
              <a:buNone/>
              <a:defRPr sz="1600" b="1"/>
            </a:lvl5pPr>
            <a:lvl6pPr marL="2285732" indent="0">
              <a:buNone/>
              <a:defRPr sz="1600" b="1"/>
            </a:lvl6pPr>
            <a:lvl7pPr marL="2742880"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4" y="2465389"/>
            <a:ext cx="4445000" cy="4478337"/>
          </a:xfrm>
          <a:prstGeom prst="rect">
            <a:avLst/>
          </a:prstGeom>
        </p:spPr>
        <p:txBody>
          <a:bodyPr vert="horz" lIns="91429" tIns="45715" rIns="91429" bIns="45715"/>
          <a:lstStyle>
            <a:lvl1pPr>
              <a:defRPr sz="25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5"/>
          <p:cNvSpPr>
            <a:spLocks noGrp="1" noChangeArrowheads="1"/>
          </p:cNvSpPr>
          <p:nvPr>
            <p:ph type="sldNum" sz="quarter" idx="10"/>
          </p:nvPr>
        </p:nvSpPr>
        <p:spPr>
          <a:ln/>
        </p:spPr>
        <p:txBody>
          <a:bodyPr/>
          <a:lstStyle>
            <a:lvl1pPr>
              <a:defRPr/>
            </a:lvl1pPr>
          </a:lstStyle>
          <a:p>
            <a:pPr>
              <a:defRPr/>
            </a:pPr>
            <a:fld id="{078C3C8A-779F-8F4E-83EA-511741CC1B45}" type="slidenum">
              <a:rPr lang="en-GB"/>
              <a:pPr>
                <a:defRPr/>
              </a:pPr>
              <a:t>‹#›</a:t>
            </a:fld>
            <a:endParaRPr lang="en-GB"/>
          </a:p>
        </p:txBody>
      </p:sp>
    </p:spTree>
    <p:extLst>
      <p:ext uri="{BB962C8B-B14F-4D97-AF65-F5344CB8AC3E}">
        <p14:creationId xmlns:p14="http://schemas.microsoft.com/office/powerpoint/2010/main" val="2035560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5"/>
          <p:cNvSpPr>
            <a:spLocks noGrp="1" noChangeArrowheads="1"/>
          </p:cNvSpPr>
          <p:nvPr>
            <p:ph type="sldNum" sz="quarter" idx="10"/>
          </p:nvPr>
        </p:nvSpPr>
        <p:spPr>
          <a:ln/>
        </p:spPr>
        <p:txBody>
          <a:bodyPr/>
          <a:lstStyle>
            <a:lvl1pPr>
              <a:defRPr/>
            </a:lvl1pPr>
          </a:lstStyle>
          <a:p>
            <a:pPr>
              <a:defRPr/>
            </a:pPr>
            <a:fld id="{C6BFD74E-E14A-384D-9F9D-E68B0909E657}" type="slidenum">
              <a:rPr lang="en-GB"/>
              <a:pPr>
                <a:defRPr/>
              </a:pPr>
              <a:t>‹#›</a:t>
            </a:fld>
            <a:endParaRPr lang="en-GB"/>
          </a:p>
        </p:txBody>
      </p:sp>
    </p:spTree>
    <p:extLst>
      <p:ext uri="{BB962C8B-B14F-4D97-AF65-F5344CB8AC3E}">
        <p14:creationId xmlns:p14="http://schemas.microsoft.com/office/powerpoint/2010/main" val="32198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44"/>
          <p:cNvSpPr>
            <a:spLocks noChangeArrowheads="1"/>
          </p:cNvSpPr>
          <p:nvPr/>
        </p:nvSpPr>
        <p:spPr bwMode="auto">
          <a:xfrm>
            <a:off x="461963" y="6891339"/>
            <a:ext cx="9137651" cy="69850"/>
          </a:xfrm>
          <a:prstGeom prst="rect">
            <a:avLst/>
          </a:prstGeom>
          <a:solidFill>
            <a:srgbClr val="E8810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defRPr/>
            </a:pPr>
            <a:endParaRPr lang="en-US">
              <a:cs typeface="+mn-cs"/>
            </a:endParaRPr>
          </a:p>
        </p:txBody>
      </p:sp>
      <p:pic>
        <p:nvPicPr>
          <p:cNvPr id="5" name="Picture 45" descr="Logo2008_JPM_AM_B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264" y="7096125"/>
            <a:ext cx="137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ctrTitle" sz="quarter"/>
          </p:nvPr>
        </p:nvSpPr>
        <p:spPr>
          <a:xfrm>
            <a:off x="3314700" y="2100264"/>
            <a:ext cx="3427413" cy="1614487"/>
          </a:xfrm>
        </p:spPr>
        <p:txBody>
          <a:bodyPr bIns="45715" anchorCtr="1"/>
          <a:lstStyle>
            <a:lvl1pPr algn="ctr" defTabSz="912706">
              <a:lnSpc>
                <a:spcPct val="115000"/>
              </a:lnSpc>
              <a:buClr>
                <a:schemeClr val="tx1"/>
              </a:buClr>
              <a:buSzPct val="115000"/>
              <a:buFont typeface="Wingdings" charset="0"/>
              <a:buNone/>
              <a:tabLst>
                <a:tab pos="4690515" algn="l"/>
                <a:tab pos="8688959" algn="r"/>
              </a:tabLst>
              <a:defRPr>
                <a:solidFill>
                  <a:schemeClr val="accent1"/>
                </a:solidFill>
              </a:defRPr>
            </a:lvl1pPr>
          </a:lstStyle>
          <a:p>
            <a:pPr lvl="0"/>
            <a:r>
              <a:rPr lang="en-GB" noProof="0" smtClean="0"/>
              <a:t>Click to edit Master </a:t>
            </a:r>
            <a:br>
              <a:rPr lang="en-GB" noProof="0" smtClean="0"/>
            </a:br>
            <a:r>
              <a:rPr lang="en-GB" noProof="0" smtClean="0"/>
              <a:t>title style</a:t>
            </a:r>
          </a:p>
        </p:txBody>
      </p:sp>
      <p:sp>
        <p:nvSpPr>
          <p:cNvPr id="7206" name="Rectangle 38"/>
          <p:cNvSpPr>
            <a:spLocks noGrp="1" noChangeArrowheads="1"/>
          </p:cNvSpPr>
          <p:nvPr>
            <p:ph type="subTitle" sz="quarter" idx="1"/>
          </p:nvPr>
        </p:nvSpPr>
        <p:spPr>
          <a:xfrm>
            <a:off x="3300414" y="3708401"/>
            <a:ext cx="3427412" cy="96202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7245" tIns="18286" rIns="97245"/>
          <a:lstStyle>
            <a:lvl1pPr marL="0" indent="0" algn="ctr" defTabSz="912706">
              <a:lnSpc>
                <a:spcPct val="115000"/>
              </a:lnSpc>
              <a:spcBef>
                <a:spcPct val="0"/>
              </a:spcBef>
              <a:buFont typeface="Wingdings" charset="0"/>
              <a:buNone/>
              <a:tabLst>
                <a:tab pos="4084160" algn="r"/>
                <a:tab pos="4690515" algn="l"/>
                <a:tab pos="8688959" algn="r"/>
              </a:tabLst>
              <a:defRPr sz="1600"/>
            </a:lvl1pPr>
          </a:lstStyle>
          <a:p>
            <a:pPr lvl="0"/>
            <a:r>
              <a:rPr lang="en-GB" noProof="0" smtClean="0"/>
              <a:t>Click to edit Master subtitle style</a:t>
            </a:r>
          </a:p>
        </p:txBody>
      </p:sp>
      <p:sp>
        <p:nvSpPr>
          <p:cNvPr id="10" name="Rectangle 614"/>
          <p:cNvSpPr>
            <a:spLocks noGrp="1" noChangeArrowheads="1"/>
          </p:cNvSpPr>
          <p:nvPr>
            <p:ph type="sldNum" sz="quarter" idx="10"/>
          </p:nvPr>
        </p:nvSpPr>
        <p:spPr>
          <a:xfrm>
            <a:off x="4941129" y="7424839"/>
            <a:ext cx="157094" cy="153888"/>
          </a:xfrm>
          <a:ln/>
        </p:spPr>
        <p:txBody>
          <a:bodyPr/>
          <a:lstStyle>
            <a:lvl1pPr>
              <a:defRPr/>
            </a:lvl1pPr>
          </a:lstStyle>
          <a:p>
            <a:pPr>
              <a:defRPr/>
            </a:pPr>
            <a:fld id="{03DFA5FD-FA81-1741-BE25-078F2E650128}" type="slidenum">
              <a:rPr lang="en-GB"/>
              <a:pPr>
                <a:defRPr/>
              </a:pPr>
              <a:t>‹#›</a:t>
            </a:fld>
            <a:endParaRPr lang="en-GB" dirty="0"/>
          </a:p>
        </p:txBody>
      </p:sp>
    </p:spTree>
    <p:extLst>
      <p:ext uri="{BB962C8B-B14F-4D97-AF65-F5344CB8AC3E}">
        <p14:creationId xmlns:p14="http://schemas.microsoft.com/office/powerpoint/2010/main" val="1996351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5"/>
          <p:cNvSpPr>
            <a:spLocks noGrp="1" noChangeArrowheads="1"/>
          </p:cNvSpPr>
          <p:nvPr>
            <p:ph type="sldNum" sz="quarter" idx="10"/>
          </p:nvPr>
        </p:nvSpPr>
        <p:spPr>
          <a:ln/>
        </p:spPr>
        <p:txBody>
          <a:bodyPr/>
          <a:lstStyle>
            <a:lvl1pPr>
              <a:defRPr/>
            </a:lvl1pPr>
          </a:lstStyle>
          <a:p>
            <a:pPr>
              <a:defRPr/>
            </a:pPr>
            <a:fld id="{70AD31B7-C8CF-754D-A3C5-3A0583F9EA5B}" type="slidenum">
              <a:rPr lang="en-GB"/>
              <a:pPr>
                <a:defRPr/>
              </a:pPr>
              <a:t>‹#›</a:t>
            </a:fld>
            <a:endParaRPr lang="en-GB"/>
          </a:p>
        </p:txBody>
      </p:sp>
    </p:spTree>
    <p:extLst>
      <p:ext uri="{BB962C8B-B14F-4D97-AF65-F5344CB8AC3E}">
        <p14:creationId xmlns:p14="http://schemas.microsoft.com/office/powerpoint/2010/main" val="852852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9" y="309563"/>
            <a:ext cx="3308350" cy="13176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309563"/>
            <a:ext cx="5622925" cy="6634162"/>
          </a:xfrm>
          <a:prstGeom prst="rect">
            <a:avLst/>
          </a:prstGeom>
        </p:spPr>
        <p:txBody>
          <a:bodyPr vert="horz" lIns="91429" tIns="45715" rIns="91429" bIns="45715"/>
          <a:lstStyle>
            <a:lvl1pPr>
              <a:defRPr sz="3200"/>
            </a:lvl1pPr>
            <a:lvl2pPr>
              <a:defRPr sz="2800"/>
            </a:lvl2pPr>
            <a:lvl3pPr>
              <a:defRPr sz="25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9" y="1627189"/>
            <a:ext cx="3308350" cy="5316537"/>
          </a:xfrm>
          <a:prstGeom prst="rect">
            <a:avLst/>
          </a:prstGeom>
        </p:spPr>
        <p:txBody>
          <a:bodyPr vert="horz" lIns="91429" tIns="45715" rIns="91429" bIns="45715"/>
          <a:lstStyle>
            <a:lvl1pPr marL="0" indent="0">
              <a:buNone/>
              <a:defRPr sz="1400"/>
            </a:lvl1pPr>
            <a:lvl2pPr marL="457146" indent="0">
              <a:buNone/>
              <a:defRPr sz="1200"/>
            </a:lvl2pPr>
            <a:lvl3pPr marL="914294" indent="0">
              <a:buNone/>
              <a:defRPr sz="1000"/>
            </a:lvl3pPr>
            <a:lvl4pPr marL="1371440" indent="0">
              <a:buNone/>
              <a:defRPr sz="900"/>
            </a:lvl4pPr>
            <a:lvl5pPr marL="1828586" indent="0">
              <a:buNone/>
              <a:defRPr sz="900"/>
            </a:lvl5pPr>
            <a:lvl6pPr marL="2285732" indent="0">
              <a:buNone/>
              <a:defRPr sz="900"/>
            </a:lvl6pPr>
            <a:lvl7pPr marL="2742880"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Rectangle 55"/>
          <p:cNvSpPr>
            <a:spLocks noGrp="1" noChangeArrowheads="1"/>
          </p:cNvSpPr>
          <p:nvPr>
            <p:ph type="sldNum" sz="quarter" idx="10"/>
          </p:nvPr>
        </p:nvSpPr>
        <p:spPr>
          <a:ln/>
        </p:spPr>
        <p:txBody>
          <a:bodyPr/>
          <a:lstStyle>
            <a:lvl1pPr>
              <a:defRPr/>
            </a:lvl1pPr>
          </a:lstStyle>
          <a:p>
            <a:pPr>
              <a:defRPr/>
            </a:pPr>
            <a:fld id="{8414FB00-F8B8-3946-B5AA-85892350C95F}" type="slidenum">
              <a:rPr lang="en-GB"/>
              <a:pPr>
                <a:defRPr/>
              </a:pPr>
              <a:t>‹#›</a:t>
            </a:fld>
            <a:endParaRPr lang="en-GB"/>
          </a:p>
        </p:txBody>
      </p:sp>
    </p:spTree>
    <p:extLst>
      <p:ext uri="{BB962C8B-B14F-4D97-AF65-F5344CB8AC3E}">
        <p14:creationId xmlns:p14="http://schemas.microsoft.com/office/powerpoint/2010/main" val="1481880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676" y="5440364"/>
            <a:ext cx="6035675" cy="64293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1676" y="693738"/>
            <a:ext cx="6035675" cy="4664075"/>
          </a:xfrm>
          <a:prstGeom prst="rect">
            <a:avLst/>
          </a:prstGeom>
        </p:spPr>
        <p:txBody>
          <a:bodyPr vert="horz" lIns="91429" tIns="45715" rIns="91429" bIns="45715"/>
          <a:lstStyle>
            <a:lvl1pPr marL="0" indent="0">
              <a:buNone/>
              <a:defRPr sz="3200"/>
            </a:lvl1pPr>
            <a:lvl2pPr marL="457146" indent="0">
              <a:buNone/>
              <a:defRPr sz="2800"/>
            </a:lvl2pPr>
            <a:lvl3pPr marL="914294" indent="0">
              <a:buNone/>
              <a:defRPr sz="2500"/>
            </a:lvl3pPr>
            <a:lvl4pPr marL="1371440" indent="0">
              <a:buNone/>
              <a:defRPr sz="2000"/>
            </a:lvl4pPr>
            <a:lvl5pPr marL="1828586" indent="0">
              <a:buNone/>
              <a:defRPr sz="2000"/>
            </a:lvl5pPr>
            <a:lvl6pPr marL="2285732" indent="0">
              <a:buNone/>
              <a:defRPr sz="2000"/>
            </a:lvl6pPr>
            <a:lvl7pPr marL="2742880" indent="0">
              <a:buNone/>
              <a:defRPr sz="2000"/>
            </a:lvl7pPr>
            <a:lvl8pPr marL="3200026" indent="0">
              <a:buNone/>
              <a:defRPr sz="2000"/>
            </a:lvl8pPr>
            <a:lvl9pPr marL="3657172" indent="0">
              <a:buNone/>
              <a:defRPr sz="2000"/>
            </a:lvl9pPr>
          </a:lstStyle>
          <a:p>
            <a:pPr lvl="0"/>
            <a:endParaRPr lang="en-US" noProof="0" smtClean="0"/>
          </a:p>
        </p:txBody>
      </p:sp>
      <p:sp>
        <p:nvSpPr>
          <p:cNvPr id="4" name="Text Placeholder 3"/>
          <p:cNvSpPr>
            <a:spLocks noGrp="1"/>
          </p:cNvSpPr>
          <p:nvPr>
            <p:ph type="body" sz="half" idx="2"/>
          </p:nvPr>
        </p:nvSpPr>
        <p:spPr>
          <a:xfrm>
            <a:off x="1971676" y="6083300"/>
            <a:ext cx="6035675" cy="911225"/>
          </a:xfrm>
          <a:prstGeom prst="rect">
            <a:avLst/>
          </a:prstGeom>
        </p:spPr>
        <p:txBody>
          <a:bodyPr vert="horz" lIns="91429" tIns="45715" rIns="91429" bIns="45715"/>
          <a:lstStyle>
            <a:lvl1pPr marL="0" indent="0">
              <a:buNone/>
              <a:defRPr sz="1400"/>
            </a:lvl1pPr>
            <a:lvl2pPr marL="457146" indent="0">
              <a:buNone/>
              <a:defRPr sz="1200"/>
            </a:lvl2pPr>
            <a:lvl3pPr marL="914294" indent="0">
              <a:buNone/>
              <a:defRPr sz="1000"/>
            </a:lvl3pPr>
            <a:lvl4pPr marL="1371440" indent="0">
              <a:buNone/>
              <a:defRPr sz="900"/>
            </a:lvl4pPr>
            <a:lvl5pPr marL="1828586" indent="0">
              <a:buNone/>
              <a:defRPr sz="900"/>
            </a:lvl5pPr>
            <a:lvl6pPr marL="2285732" indent="0">
              <a:buNone/>
              <a:defRPr sz="900"/>
            </a:lvl6pPr>
            <a:lvl7pPr marL="2742880"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Rectangle 55"/>
          <p:cNvSpPr>
            <a:spLocks noGrp="1" noChangeArrowheads="1"/>
          </p:cNvSpPr>
          <p:nvPr>
            <p:ph type="sldNum" sz="quarter" idx="10"/>
          </p:nvPr>
        </p:nvSpPr>
        <p:spPr>
          <a:ln/>
        </p:spPr>
        <p:txBody>
          <a:bodyPr/>
          <a:lstStyle>
            <a:lvl1pPr>
              <a:defRPr/>
            </a:lvl1pPr>
          </a:lstStyle>
          <a:p>
            <a:pPr>
              <a:defRPr/>
            </a:pPr>
            <a:fld id="{5302C722-AD3C-AB47-851C-7DBC2747FFE1}" type="slidenum">
              <a:rPr lang="en-GB"/>
              <a:pPr>
                <a:defRPr/>
              </a:pPr>
              <a:t>‹#›</a:t>
            </a:fld>
            <a:endParaRPr lang="en-GB"/>
          </a:p>
        </p:txBody>
      </p:sp>
    </p:spTree>
    <p:extLst>
      <p:ext uri="{BB962C8B-B14F-4D97-AF65-F5344CB8AC3E}">
        <p14:creationId xmlns:p14="http://schemas.microsoft.com/office/powerpoint/2010/main" val="2475874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03239" y="1812926"/>
            <a:ext cx="9051925" cy="5130799"/>
          </a:xfrm>
          <a:prstGeom prst="rect">
            <a:avLst/>
          </a:prstGeom>
        </p:spPr>
        <p:txBody>
          <a:bodyPr vert="eaVert" lIns="91429" tIns="45715" rIns="91429" bIns="4571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5"/>
          <p:cNvSpPr>
            <a:spLocks noGrp="1" noChangeArrowheads="1"/>
          </p:cNvSpPr>
          <p:nvPr>
            <p:ph type="sldNum" sz="quarter" idx="10"/>
          </p:nvPr>
        </p:nvSpPr>
        <p:spPr>
          <a:ln/>
        </p:spPr>
        <p:txBody>
          <a:bodyPr/>
          <a:lstStyle>
            <a:lvl1pPr>
              <a:defRPr/>
            </a:lvl1pPr>
          </a:lstStyle>
          <a:p>
            <a:pPr>
              <a:defRPr/>
            </a:pPr>
            <a:fld id="{CF44A513-82B9-DA43-95D7-19017503AE5B}" type="slidenum">
              <a:rPr lang="en-GB"/>
              <a:pPr>
                <a:defRPr/>
              </a:pPr>
              <a:t>‹#›</a:t>
            </a:fld>
            <a:endParaRPr lang="en-GB"/>
          </a:p>
        </p:txBody>
      </p:sp>
    </p:spTree>
    <p:extLst>
      <p:ext uri="{BB962C8B-B14F-4D97-AF65-F5344CB8AC3E}">
        <p14:creationId xmlns:p14="http://schemas.microsoft.com/office/powerpoint/2010/main" val="3381744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3138" y="1812926"/>
            <a:ext cx="2273300" cy="51307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1812926"/>
            <a:ext cx="6667500" cy="5130799"/>
          </a:xfrm>
          <a:prstGeom prst="rect">
            <a:avLst/>
          </a:prstGeom>
        </p:spPr>
        <p:txBody>
          <a:bodyPr vert="eaVert" lIns="91429" tIns="45715" rIns="91429" bIns="4571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5"/>
          <p:cNvSpPr>
            <a:spLocks noGrp="1" noChangeArrowheads="1"/>
          </p:cNvSpPr>
          <p:nvPr>
            <p:ph type="sldNum" sz="quarter" idx="10"/>
          </p:nvPr>
        </p:nvSpPr>
        <p:spPr>
          <a:ln/>
        </p:spPr>
        <p:txBody>
          <a:bodyPr/>
          <a:lstStyle>
            <a:lvl1pPr>
              <a:defRPr/>
            </a:lvl1pPr>
          </a:lstStyle>
          <a:p>
            <a:pPr>
              <a:defRPr/>
            </a:pPr>
            <a:fld id="{EF6EF7A2-7810-F641-BB1E-DFDB9B153FD0}" type="slidenum">
              <a:rPr lang="en-GB"/>
              <a:pPr>
                <a:defRPr/>
              </a:pPr>
              <a:t>‹#›</a:t>
            </a:fld>
            <a:endParaRPr lang="en-GB"/>
          </a:p>
        </p:txBody>
      </p:sp>
    </p:spTree>
    <p:extLst>
      <p:ext uri="{BB962C8B-B14F-4D97-AF65-F5344CB8AC3E}">
        <p14:creationId xmlns:p14="http://schemas.microsoft.com/office/powerpoint/2010/main" val="1127415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93507" y="1764367"/>
            <a:ext cx="8549640" cy="655627"/>
          </a:xfrm>
        </p:spPr>
        <p:txBody>
          <a:bodyPr>
            <a:noAutofit/>
          </a:bodyPr>
          <a:lstStyle>
            <a:lvl1pPr algn="l">
              <a:defRPr sz="40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602210" y="2498846"/>
            <a:ext cx="7040880" cy="1986280"/>
          </a:xfrm>
        </p:spPr>
        <p:txBody>
          <a:bodyPr/>
          <a:lstStyle>
            <a:lvl1pPr marL="0" indent="0" algn="l">
              <a:buNone/>
              <a:defRPr>
                <a:solidFill>
                  <a:schemeClr val="bg1">
                    <a:lumMod val="75000"/>
                  </a:schemeClr>
                </a:solidFill>
              </a:defRPr>
            </a:lvl1pPr>
            <a:lvl2pPr marL="570586" indent="0" algn="ctr">
              <a:buNone/>
              <a:defRPr>
                <a:solidFill>
                  <a:schemeClr val="tx1">
                    <a:tint val="75000"/>
                  </a:schemeClr>
                </a:solidFill>
              </a:defRPr>
            </a:lvl2pPr>
            <a:lvl3pPr marL="1141171" indent="0" algn="ctr">
              <a:buNone/>
              <a:defRPr>
                <a:solidFill>
                  <a:schemeClr val="tx1">
                    <a:tint val="75000"/>
                  </a:schemeClr>
                </a:solidFill>
              </a:defRPr>
            </a:lvl3pPr>
            <a:lvl4pPr marL="1711757" indent="0" algn="ctr">
              <a:buNone/>
              <a:defRPr>
                <a:solidFill>
                  <a:schemeClr val="tx1">
                    <a:tint val="75000"/>
                  </a:schemeClr>
                </a:solidFill>
              </a:defRPr>
            </a:lvl4pPr>
            <a:lvl5pPr marL="2282342" indent="0" algn="ctr">
              <a:buNone/>
              <a:defRPr>
                <a:solidFill>
                  <a:schemeClr val="tx1">
                    <a:tint val="75000"/>
                  </a:schemeClr>
                </a:solidFill>
              </a:defRPr>
            </a:lvl5pPr>
            <a:lvl6pPr marL="2852928" indent="0" algn="ctr">
              <a:buNone/>
              <a:defRPr>
                <a:solidFill>
                  <a:schemeClr val="tx1">
                    <a:tint val="75000"/>
                  </a:schemeClr>
                </a:solidFill>
              </a:defRPr>
            </a:lvl6pPr>
            <a:lvl7pPr marL="3423514" indent="0" algn="ctr">
              <a:buNone/>
              <a:defRPr>
                <a:solidFill>
                  <a:schemeClr val="tx1">
                    <a:tint val="75000"/>
                  </a:schemeClr>
                </a:solidFill>
              </a:defRPr>
            </a:lvl7pPr>
            <a:lvl8pPr marL="3994099" indent="0" algn="ctr">
              <a:buNone/>
              <a:defRPr>
                <a:solidFill>
                  <a:schemeClr val="tx1">
                    <a:tint val="75000"/>
                  </a:schemeClr>
                </a:solidFill>
              </a:defRPr>
            </a:lvl8pPr>
            <a:lvl9pPr marL="4564685"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32018" y="7325534"/>
            <a:ext cx="4474668" cy="326436"/>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defTabSz="1141171" eaLnBrk="1" fontAlgn="auto" hangingPunct="1">
                <a:spcBef>
                  <a:spcPts val="0"/>
                </a:spcBef>
                <a:spcAft>
                  <a:spcPts val="0"/>
                </a:spcAft>
              </a:pPr>
              <a:r>
                <a:rPr lang="zh-CN" altLang="en-US" sz="1700" dirty="0" smtClean="0">
                  <a:solidFill>
                    <a:prstClr val="white"/>
                  </a:solidFill>
                  <a:latin typeface="微软雅黑" pitchFamily="34" charset="-122"/>
                </a:rPr>
                <a:t>世界</a:t>
              </a:r>
              <a:r>
                <a:rPr lang="en-US" altLang="zh-CN" sz="1700" dirty="0" smtClean="0">
                  <a:solidFill>
                    <a:prstClr val="white"/>
                  </a:solidFill>
                  <a:latin typeface="微软雅黑" pitchFamily="34" charset="-122"/>
                </a:rPr>
                <a:t>500</a:t>
              </a:r>
              <a:r>
                <a:rPr lang="zh-CN" altLang="en-US" sz="1700" dirty="0" smtClean="0">
                  <a:solidFill>
                    <a:prstClr val="white"/>
                  </a:solidFill>
                  <a:latin typeface="微软雅黑" pitchFamily="34" charset="-122"/>
                </a:rPr>
                <a:t>强研究中心</a:t>
              </a:r>
              <a:endParaRPr lang="zh-CN" altLang="en-US" sz="1700"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defTabSz="1141171" eaLnBrk="1" fontAlgn="auto" hangingPunct="1">
                <a:spcBef>
                  <a:spcPts val="0"/>
                </a:spcBef>
                <a:spcAft>
                  <a:spcPts val="0"/>
                </a:spcAft>
              </a:pPr>
              <a:r>
                <a:rPr lang="en-US" altLang="zh-CN" sz="1500" dirty="0" smtClean="0">
                  <a:solidFill>
                    <a:prstClr val="white"/>
                  </a:solidFill>
                  <a:latin typeface="微软雅黑" pitchFamily="34" charset="-122"/>
                </a:rPr>
                <a:t>zhao-biao.com</a:t>
              </a:r>
              <a:endParaRPr lang="zh-CN" altLang="en-US" sz="1500" dirty="0">
                <a:solidFill>
                  <a:prstClr val="white"/>
                </a:solidFill>
                <a:latin typeface="微软雅黑" pitchFamily="34" charset="-122"/>
              </a:endParaRPr>
            </a:p>
          </p:txBody>
        </p:sp>
      </p:grpSp>
      <p:sp>
        <p:nvSpPr>
          <p:cNvPr id="11" name="矩形 10"/>
          <p:cNvSpPr/>
          <p:nvPr/>
        </p:nvSpPr>
        <p:spPr>
          <a:xfrm>
            <a:off x="4785965" y="7340426"/>
            <a:ext cx="4949921" cy="326436"/>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114117" tIns="114117" rIns="114117" bIns="114117" rtlCol="0" anchor="ctr"/>
          <a:lstStyle/>
          <a:p>
            <a:pPr defTabSz="1141171" eaLnBrk="1" fontAlgn="auto" hangingPunct="1">
              <a:spcBef>
                <a:spcPts val="0"/>
              </a:spcBef>
              <a:spcAft>
                <a:spcPts val="0"/>
              </a:spcAft>
            </a:pPr>
            <a:r>
              <a:rPr lang="zh-CN" altLang="en-US" sz="1700" dirty="0" smtClean="0">
                <a:solidFill>
                  <a:prstClr val="white"/>
                </a:solidFill>
                <a:latin typeface="微软雅黑" pitchFamily="34" charset="-122"/>
              </a:rPr>
              <a:t>找表网：专注于海外</a:t>
            </a:r>
            <a:r>
              <a:rPr lang="zh-CN" altLang="en-US" sz="1700" dirty="0">
                <a:solidFill>
                  <a:prstClr val="white"/>
                </a:solidFill>
                <a:latin typeface="微软雅黑" pitchFamily="34" charset="-122"/>
              </a:rPr>
              <a:t>知名</a:t>
            </a:r>
            <a:r>
              <a:rPr lang="zh-CN" altLang="en-US" sz="1700" dirty="0" smtClean="0">
                <a:solidFill>
                  <a:prstClr val="white"/>
                </a:solidFill>
                <a:latin typeface="微软雅黑" pitchFamily="34" charset="-122"/>
              </a:rPr>
              <a:t>上市公司公开资料研究</a:t>
            </a:r>
            <a:endParaRPr lang="zh-CN" altLang="en-US" sz="1700" dirty="0">
              <a:solidFill>
                <a:prstClr val="white"/>
              </a:solidFill>
              <a:latin typeface="微软雅黑" pitchFamily="34" charset="-122"/>
            </a:endParaRPr>
          </a:p>
        </p:txBody>
      </p:sp>
      <p:cxnSp>
        <p:nvCxnSpPr>
          <p:cNvPr id="14" name="直接连接符 13"/>
          <p:cNvCxnSpPr/>
          <p:nvPr userDrawn="1"/>
        </p:nvCxnSpPr>
        <p:spPr>
          <a:xfrm>
            <a:off x="474795" y="1029883"/>
            <a:ext cx="91485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4544" y="4994488"/>
            <a:ext cx="8549640" cy="1543685"/>
          </a:xfrm>
        </p:spPr>
        <p:txBody>
          <a:bodyPr anchor="t"/>
          <a:lstStyle>
            <a:lvl1pPr algn="l">
              <a:defRPr sz="5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94544" y="3294275"/>
            <a:ext cx="8549640" cy="1700212"/>
          </a:xfrm>
        </p:spPr>
        <p:txBody>
          <a:bodyPr anchor="b"/>
          <a:lstStyle>
            <a:lvl1pPr marL="0" indent="0">
              <a:buNone/>
              <a:defRPr sz="2500">
                <a:solidFill>
                  <a:schemeClr val="tx1">
                    <a:tint val="75000"/>
                  </a:schemeClr>
                </a:solidFill>
              </a:defRPr>
            </a:lvl1pPr>
            <a:lvl2pPr marL="570586" indent="0">
              <a:buNone/>
              <a:defRPr sz="2200">
                <a:solidFill>
                  <a:schemeClr val="tx1">
                    <a:tint val="75000"/>
                  </a:schemeClr>
                </a:solidFill>
              </a:defRPr>
            </a:lvl2pPr>
            <a:lvl3pPr marL="1141171" indent="0">
              <a:buNone/>
              <a:defRPr sz="2000">
                <a:solidFill>
                  <a:schemeClr val="tx1">
                    <a:tint val="75000"/>
                  </a:schemeClr>
                </a:solidFill>
              </a:defRPr>
            </a:lvl3pPr>
            <a:lvl4pPr marL="1711757" indent="0">
              <a:buNone/>
              <a:defRPr sz="1700">
                <a:solidFill>
                  <a:schemeClr val="tx1">
                    <a:tint val="75000"/>
                  </a:schemeClr>
                </a:solidFill>
              </a:defRPr>
            </a:lvl4pPr>
            <a:lvl5pPr marL="2282342" indent="0">
              <a:buNone/>
              <a:defRPr sz="1700">
                <a:solidFill>
                  <a:schemeClr val="tx1">
                    <a:tint val="75000"/>
                  </a:schemeClr>
                </a:solidFill>
              </a:defRPr>
            </a:lvl5pPr>
            <a:lvl6pPr marL="2852928" indent="0">
              <a:buNone/>
              <a:defRPr sz="1700">
                <a:solidFill>
                  <a:schemeClr val="tx1">
                    <a:tint val="75000"/>
                  </a:schemeClr>
                </a:solidFill>
              </a:defRPr>
            </a:lvl6pPr>
            <a:lvl7pPr marL="3423514" indent="0">
              <a:buNone/>
              <a:defRPr sz="1700">
                <a:solidFill>
                  <a:schemeClr val="tx1">
                    <a:tint val="75000"/>
                  </a:schemeClr>
                </a:solidFill>
              </a:defRPr>
            </a:lvl7pPr>
            <a:lvl8pPr marL="3994099" indent="0">
              <a:buNone/>
              <a:defRPr sz="1700">
                <a:solidFill>
                  <a:schemeClr val="tx1">
                    <a:tint val="75000"/>
                  </a:schemeClr>
                </a:solidFill>
              </a:defRPr>
            </a:lvl8pPr>
            <a:lvl9pPr marL="4564685" indent="0">
              <a:buNone/>
              <a:defRPr sz="17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4544" y="1682755"/>
            <a:ext cx="8549640" cy="1543685"/>
          </a:xfrm>
        </p:spPr>
        <p:txBody>
          <a:bodyPr anchor="b"/>
          <a:lstStyle>
            <a:lvl1pPr algn="l">
              <a:defRPr sz="5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94544" y="3328515"/>
            <a:ext cx="8549640" cy="1700212"/>
          </a:xfrm>
        </p:spPr>
        <p:txBody>
          <a:bodyPr anchor="t"/>
          <a:lstStyle>
            <a:lvl1pPr marL="0" indent="0">
              <a:buNone/>
              <a:defRPr sz="2500">
                <a:solidFill>
                  <a:schemeClr val="bg1"/>
                </a:solidFill>
              </a:defRPr>
            </a:lvl1pPr>
            <a:lvl2pPr marL="570586" indent="0">
              <a:buNone/>
              <a:defRPr sz="2200">
                <a:solidFill>
                  <a:schemeClr val="tx1">
                    <a:tint val="75000"/>
                  </a:schemeClr>
                </a:solidFill>
              </a:defRPr>
            </a:lvl2pPr>
            <a:lvl3pPr marL="1141171" indent="0">
              <a:buNone/>
              <a:defRPr sz="2000">
                <a:solidFill>
                  <a:schemeClr val="tx1">
                    <a:tint val="75000"/>
                  </a:schemeClr>
                </a:solidFill>
              </a:defRPr>
            </a:lvl3pPr>
            <a:lvl4pPr marL="1711757" indent="0">
              <a:buNone/>
              <a:defRPr sz="1700">
                <a:solidFill>
                  <a:schemeClr val="tx1">
                    <a:tint val="75000"/>
                  </a:schemeClr>
                </a:solidFill>
              </a:defRPr>
            </a:lvl4pPr>
            <a:lvl5pPr marL="2282342" indent="0">
              <a:buNone/>
              <a:defRPr sz="1700">
                <a:solidFill>
                  <a:schemeClr val="tx1">
                    <a:tint val="75000"/>
                  </a:schemeClr>
                </a:solidFill>
              </a:defRPr>
            </a:lvl5pPr>
            <a:lvl6pPr marL="2852928" indent="0">
              <a:buNone/>
              <a:defRPr sz="1700">
                <a:solidFill>
                  <a:schemeClr val="tx1">
                    <a:tint val="75000"/>
                  </a:schemeClr>
                </a:solidFill>
              </a:defRPr>
            </a:lvl6pPr>
            <a:lvl7pPr marL="3423514" indent="0">
              <a:buNone/>
              <a:defRPr sz="1700">
                <a:solidFill>
                  <a:schemeClr val="tx1">
                    <a:tint val="75000"/>
                  </a:schemeClr>
                </a:solidFill>
              </a:defRPr>
            </a:lvl7pPr>
            <a:lvl8pPr marL="3994099" indent="0">
              <a:buNone/>
              <a:defRPr sz="1700">
                <a:solidFill>
                  <a:schemeClr val="tx1">
                    <a:tint val="75000"/>
                  </a:schemeClr>
                </a:solidFill>
              </a:defRPr>
            </a:lvl8pPr>
            <a:lvl9pPr marL="4564685" indent="0">
              <a:buNone/>
              <a:defRPr sz="17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74795" y="1029883"/>
            <a:ext cx="91485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02920" y="1813562"/>
            <a:ext cx="4442460" cy="5129424"/>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13020" y="1813562"/>
            <a:ext cx="4442460" cy="5129424"/>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14"/>
          <p:cNvSpPr>
            <a:spLocks noGrp="1" noChangeArrowheads="1"/>
          </p:cNvSpPr>
          <p:nvPr>
            <p:ph type="sldNum" sz="quarter" idx="10"/>
          </p:nvPr>
        </p:nvSpPr>
        <p:spPr>
          <a:ln/>
        </p:spPr>
        <p:txBody>
          <a:bodyPr/>
          <a:lstStyle>
            <a:lvl1pPr>
              <a:defRPr/>
            </a:lvl1pPr>
          </a:lstStyle>
          <a:p>
            <a:pPr>
              <a:defRPr/>
            </a:pPr>
            <a:fld id="{03DFA5FD-FA81-1741-BE25-078F2E650128}" type="slidenum">
              <a:rPr lang="en-GB"/>
              <a:pPr>
                <a:defRPr/>
              </a:pPr>
              <a:t>‹#›</a:t>
            </a:fld>
            <a:endParaRPr lang="en-GB"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65617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02920" y="1739795"/>
            <a:ext cx="4444207" cy="725064"/>
          </a:xfrm>
        </p:spPr>
        <p:txBody>
          <a:bodyPr anchor="b"/>
          <a:lstStyle>
            <a:lvl1pPr marL="0" indent="0">
              <a:buNone/>
              <a:defRPr sz="3000" b="1"/>
            </a:lvl1pPr>
            <a:lvl2pPr marL="570586" indent="0">
              <a:buNone/>
              <a:defRPr sz="2500" b="1"/>
            </a:lvl2pPr>
            <a:lvl3pPr marL="1141171" indent="0">
              <a:buNone/>
              <a:defRPr sz="2200" b="1"/>
            </a:lvl3pPr>
            <a:lvl4pPr marL="1711757" indent="0">
              <a:buNone/>
              <a:defRPr sz="2000" b="1"/>
            </a:lvl4pPr>
            <a:lvl5pPr marL="2282342" indent="0">
              <a:buNone/>
              <a:defRPr sz="2000" b="1"/>
            </a:lvl5pPr>
            <a:lvl6pPr marL="2852928" indent="0">
              <a:buNone/>
              <a:defRPr sz="2000" b="1"/>
            </a:lvl6pPr>
            <a:lvl7pPr marL="3423514" indent="0">
              <a:buNone/>
              <a:defRPr sz="2000" b="1"/>
            </a:lvl7pPr>
            <a:lvl8pPr marL="3994099" indent="0">
              <a:buNone/>
              <a:defRPr sz="2000" b="1"/>
            </a:lvl8pPr>
            <a:lvl9pPr marL="4564685" indent="0">
              <a:buNone/>
              <a:defRPr sz="2000" b="1"/>
            </a:lvl9pPr>
          </a:lstStyle>
          <a:p>
            <a:pPr lvl="0"/>
            <a:r>
              <a:rPr lang="zh-CN" altLang="en-US" smtClean="0"/>
              <a:t>单击此处编辑母版文本样式</a:t>
            </a:r>
          </a:p>
        </p:txBody>
      </p:sp>
      <p:sp>
        <p:nvSpPr>
          <p:cNvPr id="4" name="内容占位符 3"/>
          <p:cNvSpPr>
            <a:spLocks noGrp="1"/>
          </p:cNvSpPr>
          <p:nvPr>
            <p:ph sz="half" idx="2"/>
          </p:nvPr>
        </p:nvSpPr>
        <p:spPr>
          <a:xfrm>
            <a:off x="502920" y="2464858"/>
            <a:ext cx="4444207" cy="4478126"/>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109529" y="1739795"/>
            <a:ext cx="4445953" cy="725064"/>
          </a:xfrm>
        </p:spPr>
        <p:txBody>
          <a:bodyPr anchor="b"/>
          <a:lstStyle>
            <a:lvl1pPr marL="0" indent="0">
              <a:buNone/>
              <a:defRPr sz="3000" b="1"/>
            </a:lvl1pPr>
            <a:lvl2pPr marL="570586" indent="0">
              <a:buNone/>
              <a:defRPr sz="2500" b="1"/>
            </a:lvl2pPr>
            <a:lvl3pPr marL="1141171" indent="0">
              <a:buNone/>
              <a:defRPr sz="2200" b="1"/>
            </a:lvl3pPr>
            <a:lvl4pPr marL="1711757" indent="0">
              <a:buNone/>
              <a:defRPr sz="2000" b="1"/>
            </a:lvl4pPr>
            <a:lvl5pPr marL="2282342" indent="0">
              <a:buNone/>
              <a:defRPr sz="2000" b="1"/>
            </a:lvl5pPr>
            <a:lvl6pPr marL="2852928" indent="0">
              <a:buNone/>
              <a:defRPr sz="2000" b="1"/>
            </a:lvl6pPr>
            <a:lvl7pPr marL="3423514" indent="0">
              <a:buNone/>
              <a:defRPr sz="2000" b="1"/>
            </a:lvl7pPr>
            <a:lvl8pPr marL="3994099" indent="0">
              <a:buNone/>
              <a:defRPr sz="2000" b="1"/>
            </a:lvl8pPr>
            <a:lvl9pPr marL="4564685" indent="0">
              <a:buNone/>
              <a:defRPr sz="2000" b="1"/>
            </a:lvl9pPr>
          </a:lstStyle>
          <a:p>
            <a:pPr lvl="0"/>
            <a:r>
              <a:rPr lang="zh-CN" altLang="en-US" smtClean="0"/>
              <a:t>单击此处编辑母版文本样式</a:t>
            </a:r>
          </a:p>
        </p:txBody>
      </p:sp>
      <p:sp>
        <p:nvSpPr>
          <p:cNvPr id="6" name="内容占位符 5"/>
          <p:cNvSpPr>
            <a:spLocks noGrp="1"/>
          </p:cNvSpPr>
          <p:nvPr>
            <p:ph sz="quarter" idx="4"/>
          </p:nvPr>
        </p:nvSpPr>
        <p:spPr>
          <a:xfrm>
            <a:off x="5109529" y="2464858"/>
            <a:ext cx="4445953" cy="4478126"/>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2922" y="309456"/>
            <a:ext cx="3309144" cy="1316991"/>
          </a:xfrm>
        </p:spPr>
        <p:txBody>
          <a:bodyPr anchor="b"/>
          <a:lstStyle>
            <a:lvl1pPr algn="l">
              <a:defRPr sz="2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32555" y="309458"/>
            <a:ext cx="5622925" cy="6633528"/>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02922" y="1626449"/>
            <a:ext cx="3309144" cy="5316538"/>
          </a:xfrm>
        </p:spPr>
        <p:txBody>
          <a:bodyPr/>
          <a:lstStyle>
            <a:lvl1pPr marL="0" indent="0">
              <a:buNone/>
              <a:defRPr sz="1700"/>
            </a:lvl1pPr>
            <a:lvl2pPr marL="570586" indent="0">
              <a:buNone/>
              <a:defRPr sz="1500"/>
            </a:lvl2pPr>
            <a:lvl3pPr marL="1141171" indent="0">
              <a:buNone/>
              <a:defRPr sz="1200"/>
            </a:lvl3pPr>
            <a:lvl4pPr marL="1711757" indent="0">
              <a:buNone/>
              <a:defRPr sz="1100"/>
            </a:lvl4pPr>
            <a:lvl5pPr marL="2282342" indent="0">
              <a:buNone/>
              <a:defRPr sz="1100"/>
            </a:lvl5pPr>
            <a:lvl6pPr marL="2852928" indent="0">
              <a:buNone/>
              <a:defRPr sz="1100"/>
            </a:lvl6pPr>
            <a:lvl7pPr marL="3423514" indent="0">
              <a:buNone/>
              <a:defRPr sz="1100"/>
            </a:lvl7pPr>
            <a:lvl8pPr marL="3994099" indent="0">
              <a:buNone/>
              <a:defRPr sz="1100"/>
            </a:lvl8pPr>
            <a:lvl9pPr marL="4564685"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1517" y="5440680"/>
            <a:ext cx="6035040" cy="642304"/>
          </a:xfrm>
        </p:spPr>
        <p:txBody>
          <a:bodyPr anchor="b"/>
          <a:lstStyle>
            <a:lvl1pPr algn="l">
              <a:defRPr sz="2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71517" y="694478"/>
            <a:ext cx="6035040" cy="4663440"/>
          </a:xfrm>
        </p:spPr>
        <p:txBody>
          <a:bodyPr/>
          <a:lstStyle>
            <a:lvl1pPr marL="0" indent="0">
              <a:buNone/>
              <a:defRPr sz="4000"/>
            </a:lvl1pPr>
            <a:lvl2pPr marL="570586" indent="0">
              <a:buNone/>
              <a:defRPr sz="3500"/>
            </a:lvl2pPr>
            <a:lvl3pPr marL="1141171" indent="0">
              <a:buNone/>
              <a:defRPr sz="3000"/>
            </a:lvl3pPr>
            <a:lvl4pPr marL="1711757" indent="0">
              <a:buNone/>
              <a:defRPr sz="2500"/>
            </a:lvl4pPr>
            <a:lvl5pPr marL="2282342" indent="0">
              <a:buNone/>
              <a:defRPr sz="2500"/>
            </a:lvl5pPr>
            <a:lvl6pPr marL="2852928" indent="0">
              <a:buNone/>
              <a:defRPr sz="2500"/>
            </a:lvl6pPr>
            <a:lvl7pPr marL="3423514" indent="0">
              <a:buNone/>
              <a:defRPr sz="2500"/>
            </a:lvl7pPr>
            <a:lvl8pPr marL="3994099" indent="0">
              <a:buNone/>
              <a:defRPr sz="2500"/>
            </a:lvl8pPr>
            <a:lvl9pPr marL="4564685" indent="0">
              <a:buNone/>
              <a:defRPr sz="2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71517" y="6082983"/>
            <a:ext cx="6035040" cy="912178"/>
          </a:xfrm>
        </p:spPr>
        <p:txBody>
          <a:bodyPr/>
          <a:lstStyle>
            <a:lvl1pPr marL="0" indent="0">
              <a:buNone/>
              <a:defRPr sz="1700"/>
            </a:lvl1pPr>
            <a:lvl2pPr marL="570586" indent="0">
              <a:buNone/>
              <a:defRPr sz="1500"/>
            </a:lvl2pPr>
            <a:lvl3pPr marL="1141171" indent="0">
              <a:buNone/>
              <a:defRPr sz="1200"/>
            </a:lvl3pPr>
            <a:lvl4pPr marL="1711757" indent="0">
              <a:buNone/>
              <a:defRPr sz="1100"/>
            </a:lvl4pPr>
            <a:lvl5pPr marL="2282342" indent="0">
              <a:buNone/>
              <a:defRPr sz="1100"/>
            </a:lvl5pPr>
            <a:lvl6pPr marL="2852928" indent="0">
              <a:buNone/>
              <a:defRPr sz="1100"/>
            </a:lvl6pPr>
            <a:lvl7pPr marL="3423514" indent="0">
              <a:buNone/>
              <a:defRPr sz="1100"/>
            </a:lvl7pPr>
            <a:lvl8pPr marL="3994099" indent="0">
              <a:buNone/>
              <a:defRPr sz="1100"/>
            </a:lvl8pPr>
            <a:lvl9pPr marL="4564685"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2340" y="311257"/>
            <a:ext cx="2263140" cy="663172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02920" y="311257"/>
            <a:ext cx="6621780" cy="663172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9" y="4994275"/>
            <a:ext cx="8548687" cy="154463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9" y="3294063"/>
            <a:ext cx="8548687" cy="1700212"/>
          </a:xfrm>
        </p:spPr>
        <p:txBody>
          <a:bodyPr anchor="b"/>
          <a:lstStyle>
            <a:lvl1pPr marL="0" indent="0">
              <a:buNone/>
              <a:defRPr sz="2000"/>
            </a:lvl1pPr>
            <a:lvl2pPr marL="457146" indent="0">
              <a:buNone/>
              <a:defRPr sz="1800"/>
            </a:lvl2pPr>
            <a:lvl3pPr marL="914294" indent="0">
              <a:buNone/>
              <a:defRPr sz="1600"/>
            </a:lvl3pPr>
            <a:lvl4pPr marL="1371440" indent="0">
              <a:buNone/>
              <a:defRPr sz="1400"/>
            </a:lvl4pPr>
            <a:lvl5pPr marL="1828586" indent="0">
              <a:buNone/>
              <a:defRPr sz="1400"/>
            </a:lvl5pPr>
            <a:lvl6pPr marL="2285732" indent="0">
              <a:buNone/>
              <a:defRPr sz="1400"/>
            </a:lvl6pPr>
            <a:lvl7pPr marL="2742880" indent="0">
              <a:buNone/>
              <a:defRPr sz="1400"/>
            </a:lvl7pPr>
            <a:lvl8pPr marL="3200026" indent="0">
              <a:buNone/>
              <a:defRPr sz="1400"/>
            </a:lvl8pPr>
            <a:lvl9pPr marL="3657172" indent="0">
              <a:buNone/>
              <a:defRPr sz="1400"/>
            </a:lvl9pPr>
          </a:lstStyle>
          <a:p>
            <a:pPr lvl="0"/>
            <a:r>
              <a:rPr lang="en-US" smtClean="0"/>
              <a:t>Click to edit Master text styles</a:t>
            </a:r>
          </a:p>
        </p:txBody>
      </p:sp>
      <p:sp>
        <p:nvSpPr>
          <p:cNvPr id="4" name="Rectangle 614"/>
          <p:cNvSpPr>
            <a:spLocks noGrp="1" noChangeArrowheads="1"/>
          </p:cNvSpPr>
          <p:nvPr>
            <p:ph type="sldNum" sz="quarter" idx="10"/>
          </p:nvPr>
        </p:nvSpPr>
        <p:spPr>
          <a:ln/>
        </p:spPr>
        <p:txBody>
          <a:bodyPr/>
          <a:lstStyle>
            <a:lvl1pPr>
              <a:defRPr/>
            </a:lvl1pPr>
          </a:lstStyle>
          <a:p>
            <a:pPr>
              <a:defRPr/>
            </a:pPr>
            <a:fld id="{5BCB1041-D91B-6A4B-B349-B28D0E95969F}" type="slidenum">
              <a:rPr lang="en-GB"/>
              <a:pPr>
                <a:defRPr/>
              </a:pPr>
              <a:t>‹#›</a:t>
            </a:fld>
            <a:endParaRPr lang="en-GB"/>
          </a:p>
        </p:txBody>
      </p:sp>
    </p:spTree>
    <p:extLst>
      <p:ext uri="{BB962C8B-B14F-4D97-AF65-F5344CB8AC3E}">
        <p14:creationId xmlns:p14="http://schemas.microsoft.com/office/powerpoint/2010/main" val="2955825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1964" y="1827214"/>
            <a:ext cx="4491037" cy="4289425"/>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1827214"/>
            <a:ext cx="4491038" cy="4289425"/>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14"/>
          <p:cNvSpPr>
            <a:spLocks noGrp="1" noChangeArrowheads="1"/>
          </p:cNvSpPr>
          <p:nvPr>
            <p:ph type="sldNum" sz="quarter" idx="10"/>
          </p:nvPr>
        </p:nvSpPr>
        <p:spPr>
          <a:ln/>
        </p:spPr>
        <p:txBody>
          <a:bodyPr/>
          <a:lstStyle>
            <a:lvl1pPr>
              <a:defRPr/>
            </a:lvl1pPr>
          </a:lstStyle>
          <a:p>
            <a:pPr>
              <a:defRPr/>
            </a:pPr>
            <a:fld id="{FD1F585A-9C56-C74B-A7C9-1A87C4F00800}" type="slidenum">
              <a:rPr lang="en-GB"/>
              <a:pPr>
                <a:defRPr/>
              </a:pPr>
              <a:t>‹#›</a:t>
            </a:fld>
            <a:endParaRPr lang="en-GB"/>
          </a:p>
        </p:txBody>
      </p:sp>
    </p:spTree>
    <p:extLst>
      <p:ext uri="{BB962C8B-B14F-4D97-AF65-F5344CB8AC3E}">
        <p14:creationId xmlns:p14="http://schemas.microsoft.com/office/powerpoint/2010/main" val="89988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9" y="311150"/>
            <a:ext cx="9051925" cy="1295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38" y="1739900"/>
            <a:ext cx="4443412" cy="725487"/>
          </a:xfrm>
        </p:spPr>
        <p:txBody>
          <a:bodyPr anchor="b"/>
          <a:lstStyle>
            <a:lvl1pPr marL="0" indent="0">
              <a:buNone/>
              <a:defRPr sz="2500" b="1"/>
            </a:lvl1pPr>
            <a:lvl2pPr marL="457146" indent="0">
              <a:buNone/>
              <a:defRPr sz="2000" b="1"/>
            </a:lvl2pPr>
            <a:lvl3pPr marL="914294" indent="0">
              <a:buNone/>
              <a:defRPr sz="1800" b="1"/>
            </a:lvl3pPr>
            <a:lvl4pPr marL="1371440" indent="0">
              <a:buNone/>
              <a:defRPr sz="1600" b="1"/>
            </a:lvl4pPr>
            <a:lvl5pPr marL="1828586" indent="0">
              <a:buNone/>
              <a:defRPr sz="1600" b="1"/>
            </a:lvl5pPr>
            <a:lvl6pPr marL="2285732" indent="0">
              <a:buNone/>
              <a:defRPr sz="1600" b="1"/>
            </a:lvl6pPr>
            <a:lvl7pPr marL="2742880"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3238" y="2465389"/>
            <a:ext cx="4443412" cy="4478337"/>
          </a:xfrm>
        </p:spPr>
        <p:txBody>
          <a:bodyPr/>
          <a:lstStyle>
            <a:lvl1pPr>
              <a:defRPr sz="25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0164" y="1739900"/>
            <a:ext cx="4445000" cy="725487"/>
          </a:xfrm>
        </p:spPr>
        <p:txBody>
          <a:bodyPr anchor="b"/>
          <a:lstStyle>
            <a:lvl1pPr marL="0" indent="0">
              <a:buNone/>
              <a:defRPr sz="2500" b="1"/>
            </a:lvl1pPr>
            <a:lvl2pPr marL="457146" indent="0">
              <a:buNone/>
              <a:defRPr sz="2000" b="1"/>
            </a:lvl2pPr>
            <a:lvl3pPr marL="914294" indent="0">
              <a:buNone/>
              <a:defRPr sz="1800" b="1"/>
            </a:lvl3pPr>
            <a:lvl4pPr marL="1371440" indent="0">
              <a:buNone/>
              <a:defRPr sz="1600" b="1"/>
            </a:lvl4pPr>
            <a:lvl5pPr marL="1828586" indent="0">
              <a:buNone/>
              <a:defRPr sz="1600" b="1"/>
            </a:lvl5pPr>
            <a:lvl6pPr marL="2285732" indent="0">
              <a:buNone/>
              <a:defRPr sz="1600" b="1"/>
            </a:lvl6pPr>
            <a:lvl7pPr marL="2742880"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0164" y="2465389"/>
            <a:ext cx="4445000" cy="4478337"/>
          </a:xfrm>
        </p:spPr>
        <p:txBody>
          <a:bodyPr/>
          <a:lstStyle>
            <a:lvl1pPr>
              <a:defRPr sz="25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14"/>
          <p:cNvSpPr>
            <a:spLocks noGrp="1" noChangeArrowheads="1"/>
          </p:cNvSpPr>
          <p:nvPr>
            <p:ph type="sldNum" sz="quarter" idx="10"/>
          </p:nvPr>
        </p:nvSpPr>
        <p:spPr>
          <a:ln/>
        </p:spPr>
        <p:txBody>
          <a:bodyPr/>
          <a:lstStyle>
            <a:lvl1pPr>
              <a:defRPr/>
            </a:lvl1pPr>
          </a:lstStyle>
          <a:p>
            <a:pPr>
              <a:defRPr/>
            </a:pPr>
            <a:fld id="{D12B565A-A0BF-AE4F-82D5-9DB4BD83C067}" type="slidenum">
              <a:rPr lang="en-GB"/>
              <a:pPr>
                <a:defRPr/>
              </a:pPr>
              <a:t>‹#›</a:t>
            </a:fld>
            <a:endParaRPr lang="en-GB"/>
          </a:p>
        </p:txBody>
      </p:sp>
    </p:spTree>
    <p:extLst>
      <p:ext uri="{BB962C8B-B14F-4D97-AF65-F5344CB8AC3E}">
        <p14:creationId xmlns:p14="http://schemas.microsoft.com/office/powerpoint/2010/main" val="85814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14"/>
          <p:cNvSpPr>
            <a:spLocks noGrp="1" noChangeArrowheads="1"/>
          </p:cNvSpPr>
          <p:nvPr>
            <p:ph type="sldNum" sz="quarter" idx="10"/>
          </p:nvPr>
        </p:nvSpPr>
        <p:spPr>
          <a:ln/>
        </p:spPr>
        <p:txBody>
          <a:bodyPr/>
          <a:lstStyle>
            <a:lvl1pPr>
              <a:defRPr/>
            </a:lvl1pPr>
          </a:lstStyle>
          <a:p>
            <a:pPr>
              <a:defRPr/>
            </a:pPr>
            <a:fld id="{3B96E1C9-F42C-BC43-89F9-5652BBE4D211}" type="slidenum">
              <a:rPr lang="en-GB"/>
              <a:pPr>
                <a:defRPr/>
              </a:pPr>
              <a:t>‹#›</a:t>
            </a:fld>
            <a:endParaRPr lang="en-GB"/>
          </a:p>
        </p:txBody>
      </p:sp>
    </p:spTree>
    <p:extLst>
      <p:ext uri="{BB962C8B-B14F-4D97-AF65-F5344CB8AC3E}">
        <p14:creationId xmlns:p14="http://schemas.microsoft.com/office/powerpoint/2010/main" val="3874075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14"/>
          <p:cNvSpPr>
            <a:spLocks noGrp="1" noChangeArrowheads="1"/>
          </p:cNvSpPr>
          <p:nvPr>
            <p:ph type="sldNum" sz="quarter" idx="10"/>
          </p:nvPr>
        </p:nvSpPr>
        <p:spPr>
          <a:ln/>
        </p:spPr>
        <p:txBody>
          <a:bodyPr/>
          <a:lstStyle>
            <a:lvl1pPr>
              <a:defRPr/>
            </a:lvl1pPr>
          </a:lstStyle>
          <a:p>
            <a:pPr>
              <a:defRPr/>
            </a:pPr>
            <a:fld id="{37956E18-19DC-CF49-A2E8-C22AE4295CEC}" type="slidenum">
              <a:rPr lang="en-GB"/>
              <a:pPr>
                <a:defRPr/>
              </a:pPr>
              <a:t>‹#›</a:t>
            </a:fld>
            <a:endParaRPr lang="en-GB"/>
          </a:p>
        </p:txBody>
      </p:sp>
    </p:spTree>
    <p:extLst>
      <p:ext uri="{BB962C8B-B14F-4D97-AF65-F5344CB8AC3E}">
        <p14:creationId xmlns:p14="http://schemas.microsoft.com/office/powerpoint/2010/main" val="382658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9" y="309563"/>
            <a:ext cx="3308350" cy="1317625"/>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32238" y="309563"/>
            <a:ext cx="5622925" cy="6634162"/>
          </a:xfrm>
        </p:spPr>
        <p:txBody>
          <a:bodyPr/>
          <a:lstStyle>
            <a:lvl1pPr>
              <a:defRPr sz="3200"/>
            </a:lvl1pPr>
            <a:lvl2pPr>
              <a:defRPr sz="2800"/>
            </a:lvl2pPr>
            <a:lvl3pPr>
              <a:defRPr sz="25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39" y="1627189"/>
            <a:ext cx="3308350" cy="5316537"/>
          </a:xfrm>
        </p:spPr>
        <p:txBody>
          <a:bodyPr/>
          <a:lstStyle>
            <a:lvl1pPr marL="0" indent="0">
              <a:buNone/>
              <a:defRPr sz="1400"/>
            </a:lvl1pPr>
            <a:lvl2pPr marL="457146" indent="0">
              <a:buNone/>
              <a:defRPr sz="1200"/>
            </a:lvl2pPr>
            <a:lvl3pPr marL="914294" indent="0">
              <a:buNone/>
              <a:defRPr sz="1000"/>
            </a:lvl3pPr>
            <a:lvl4pPr marL="1371440" indent="0">
              <a:buNone/>
              <a:defRPr sz="900"/>
            </a:lvl4pPr>
            <a:lvl5pPr marL="1828586" indent="0">
              <a:buNone/>
              <a:defRPr sz="900"/>
            </a:lvl5pPr>
            <a:lvl6pPr marL="2285732" indent="0">
              <a:buNone/>
              <a:defRPr sz="900"/>
            </a:lvl6pPr>
            <a:lvl7pPr marL="2742880"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Rectangle 614"/>
          <p:cNvSpPr>
            <a:spLocks noGrp="1" noChangeArrowheads="1"/>
          </p:cNvSpPr>
          <p:nvPr>
            <p:ph type="sldNum" sz="quarter" idx="10"/>
          </p:nvPr>
        </p:nvSpPr>
        <p:spPr>
          <a:ln/>
        </p:spPr>
        <p:txBody>
          <a:bodyPr/>
          <a:lstStyle>
            <a:lvl1pPr>
              <a:defRPr/>
            </a:lvl1pPr>
          </a:lstStyle>
          <a:p>
            <a:pPr>
              <a:defRPr/>
            </a:pPr>
            <a:fld id="{E2528348-E35D-B94E-9ECE-FCC8BE767AD2}" type="slidenum">
              <a:rPr lang="en-GB"/>
              <a:pPr>
                <a:defRPr/>
              </a:pPr>
              <a:t>‹#›</a:t>
            </a:fld>
            <a:endParaRPr lang="en-GB"/>
          </a:p>
        </p:txBody>
      </p:sp>
    </p:spTree>
    <p:extLst>
      <p:ext uri="{BB962C8B-B14F-4D97-AF65-F5344CB8AC3E}">
        <p14:creationId xmlns:p14="http://schemas.microsoft.com/office/powerpoint/2010/main" val="25534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EFFFF"/>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bwMode="auto">
          <a:xfrm>
            <a:off x="458789" y="477839"/>
            <a:ext cx="9139237"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GB"/>
              <a:t>Two Line Titles</a:t>
            </a:r>
            <a:br>
              <a:rPr lang="en-GB"/>
            </a:br>
            <a:r>
              <a:rPr lang="en-GB"/>
              <a:t>One Line Titles</a:t>
            </a:r>
          </a:p>
        </p:txBody>
      </p:sp>
      <p:sp>
        <p:nvSpPr>
          <p:cNvPr id="6149" name="Rectangle 5"/>
          <p:cNvSpPr>
            <a:spLocks noGrp="1" noChangeArrowheads="1"/>
          </p:cNvSpPr>
          <p:nvPr>
            <p:ph type="body" idx="1"/>
          </p:nvPr>
        </p:nvSpPr>
        <p:spPr bwMode="auto">
          <a:xfrm>
            <a:off x="461964" y="1827214"/>
            <a:ext cx="9134475" cy="4289425"/>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8900000" algn="ctr" rotWithShape="0">
                    <a:srgbClr val="4B734F">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0"/>
            <a:r>
              <a:rPr lang="en-GB" dirty="0"/>
              <a:t>Second level, etc.</a:t>
            </a:r>
          </a:p>
        </p:txBody>
      </p:sp>
      <p:sp>
        <p:nvSpPr>
          <p:cNvPr id="6758" name="Rectangle 614"/>
          <p:cNvSpPr>
            <a:spLocks noGrp="1" noChangeArrowheads="1"/>
          </p:cNvSpPr>
          <p:nvPr>
            <p:ph type="sldNum" sz="quarter" idx="4"/>
          </p:nvPr>
        </p:nvSpPr>
        <p:spPr bwMode="auto">
          <a:xfrm>
            <a:off x="4941129" y="7424839"/>
            <a:ext cx="157094"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0" tIns="0" rIns="0" bIns="0" numCol="1" anchor="b" anchorCtr="0" compatLnSpc="1">
            <a:prstTxWarp prst="textNoShape">
              <a:avLst/>
            </a:prstTxWarp>
            <a:spAutoFit/>
          </a:bodyPr>
          <a:lstStyle>
            <a:lvl1pPr defTabSz="912706">
              <a:spcBef>
                <a:spcPct val="0"/>
              </a:spcBef>
              <a:defRPr sz="1000" b="0">
                <a:solidFill>
                  <a:srgbClr val="6D6E71"/>
                </a:solidFill>
                <a:cs typeface="+mn-cs"/>
              </a:defRPr>
            </a:lvl1pPr>
          </a:lstStyle>
          <a:p>
            <a:pPr>
              <a:defRPr/>
            </a:pPr>
            <a:fld id="{5B371D8D-C2BC-AC47-B8D0-BF3DCB9F25D6}" type="slidenum">
              <a:rPr lang="en-GB"/>
              <a:pPr>
                <a:defRPr/>
              </a:pPr>
              <a:t>‹#›</a:t>
            </a:fld>
            <a:endParaRPr lang="en-GB"/>
          </a:p>
        </p:txBody>
      </p:sp>
      <p:sp>
        <p:nvSpPr>
          <p:cNvPr id="6826" name="Rectangle 682"/>
          <p:cNvSpPr>
            <a:spLocks noChangeArrowheads="1"/>
          </p:cNvSpPr>
          <p:nvPr/>
        </p:nvSpPr>
        <p:spPr bwMode="auto">
          <a:xfrm>
            <a:off x="461963" y="6891339"/>
            <a:ext cx="9137651" cy="69850"/>
          </a:xfrm>
          <a:prstGeom prst="rect">
            <a:avLst/>
          </a:prstGeom>
          <a:solidFill>
            <a:srgbClr val="E8810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defRPr/>
            </a:pPr>
            <a:endParaRPr lang="en-US">
              <a:cs typeface="+mn-cs"/>
            </a:endParaRPr>
          </a:p>
        </p:txBody>
      </p:sp>
      <p:sp>
        <p:nvSpPr>
          <p:cNvPr id="6829" name="Line 685"/>
          <p:cNvSpPr>
            <a:spLocks noChangeShapeType="1"/>
          </p:cNvSpPr>
          <p:nvPr/>
        </p:nvSpPr>
        <p:spPr bwMode="auto">
          <a:xfrm>
            <a:off x="460376" y="1141413"/>
            <a:ext cx="9137651" cy="0"/>
          </a:xfrm>
          <a:prstGeom prst="line">
            <a:avLst/>
          </a:prstGeom>
          <a:noFill/>
          <a:ln w="12700">
            <a:solidFill>
              <a:srgbClr val="E881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defRPr/>
            </a:pPr>
            <a:endParaRPr lang="en-US">
              <a:cs typeface="+mn-cs"/>
            </a:endParaRPr>
          </a:p>
        </p:txBody>
      </p:sp>
      <p:pic>
        <p:nvPicPr>
          <p:cNvPr id="1031" name="Picture 690" descr="Logo2008_JPM_AM_B_RGB"/>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23264" y="7096125"/>
            <a:ext cx="137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458789" y="6432504"/>
            <a:ext cx="3185160" cy="413808"/>
          </a:xfrm>
          <a:prstGeom prst="rect">
            <a:avLst/>
          </a:prstGeom>
        </p:spPr>
        <p:txBody>
          <a:bodyPr vert="horz" lIns="0" tIns="0" rIns="0" bIns="0" rtlCol="0" anchor="b" anchorCtr="0"/>
          <a:lstStyle>
            <a:lvl1pPr algn="l">
              <a:defRPr sz="800" b="0">
                <a:solidFill>
                  <a:srgbClr val="000000"/>
                </a:solidFill>
                <a:latin typeface="Arial Narrow"/>
                <a:cs typeface="Arial Narrow"/>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iming>
    <p:tnLst>
      <p:par>
        <p:cTn id="1" dur="indefinite" restart="never" nodeType="tmRoot"/>
      </p:par>
    </p:tnLst>
  </p:timing>
  <p:hf hdr="0" dt="0"/>
  <p:txStyles>
    <p:titleStyle>
      <a:lvl1pPr algn="l" defTabSz="722229" rtl="0" eaLnBrk="0" fontAlgn="base" hangingPunct="0">
        <a:spcBef>
          <a:spcPct val="0"/>
        </a:spcBef>
        <a:spcAft>
          <a:spcPct val="0"/>
        </a:spcAft>
        <a:defRPr sz="2000" b="1">
          <a:solidFill>
            <a:srgbClr val="6D6E71"/>
          </a:solidFill>
          <a:latin typeface="+mj-lt"/>
          <a:ea typeface="+mj-ea"/>
          <a:cs typeface="ＭＳ Ｐゴシック" charset="0"/>
        </a:defRPr>
      </a:lvl1pPr>
      <a:lvl2pPr algn="l" defTabSz="722229" rtl="0" eaLnBrk="0" fontAlgn="base" hangingPunct="0">
        <a:spcBef>
          <a:spcPct val="0"/>
        </a:spcBef>
        <a:spcAft>
          <a:spcPct val="0"/>
        </a:spcAft>
        <a:defRPr sz="2000" b="1">
          <a:solidFill>
            <a:srgbClr val="6D6E71"/>
          </a:solidFill>
          <a:latin typeface="Arial" charset="0"/>
          <a:ea typeface="ＭＳ Ｐゴシック" charset="0"/>
          <a:cs typeface="ＭＳ Ｐゴシック" charset="0"/>
        </a:defRPr>
      </a:lvl2pPr>
      <a:lvl3pPr algn="l" defTabSz="722229" rtl="0" eaLnBrk="0" fontAlgn="base" hangingPunct="0">
        <a:spcBef>
          <a:spcPct val="0"/>
        </a:spcBef>
        <a:spcAft>
          <a:spcPct val="0"/>
        </a:spcAft>
        <a:defRPr sz="2000" b="1">
          <a:solidFill>
            <a:srgbClr val="6D6E71"/>
          </a:solidFill>
          <a:latin typeface="Arial" charset="0"/>
          <a:ea typeface="ＭＳ Ｐゴシック" charset="0"/>
          <a:cs typeface="ＭＳ Ｐゴシック" charset="0"/>
        </a:defRPr>
      </a:lvl3pPr>
      <a:lvl4pPr algn="l" defTabSz="722229" rtl="0" eaLnBrk="0" fontAlgn="base" hangingPunct="0">
        <a:spcBef>
          <a:spcPct val="0"/>
        </a:spcBef>
        <a:spcAft>
          <a:spcPct val="0"/>
        </a:spcAft>
        <a:defRPr sz="2000" b="1">
          <a:solidFill>
            <a:srgbClr val="6D6E71"/>
          </a:solidFill>
          <a:latin typeface="Arial" charset="0"/>
          <a:ea typeface="ＭＳ Ｐゴシック" charset="0"/>
          <a:cs typeface="ＭＳ Ｐゴシック" charset="0"/>
        </a:defRPr>
      </a:lvl4pPr>
      <a:lvl5pPr algn="l" defTabSz="722229" rtl="0" eaLnBrk="0" fontAlgn="base" hangingPunct="0">
        <a:spcBef>
          <a:spcPct val="0"/>
        </a:spcBef>
        <a:spcAft>
          <a:spcPct val="0"/>
        </a:spcAft>
        <a:defRPr sz="2000" b="1">
          <a:solidFill>
            <a:srgbClr val="6D6E71"/>
          </a:solidFill>
          <a:latin typeface="Arial" charset="0"/>
          <a:ea typeface="ＭＳ Ｐゴシック" charset="0"/>
          <a:cs typeface="ＭＳ Ｐゴシック" charset="0"/>
        </a:defRPr>
      </a:lvl5pPr>
      <a:lvl6pPr marL="457146" algn="l" defTabSz="722229" rtl="0" eaLnBrk="0" fontAlgn="base" hangingPunct="0">
        <a:spcBef>
          <a:spcPct val="0"/>
        </a:spcBef>
        <a:spcAft>
          <a:spcPct val="0"/>
        </a:spcAft>
        <a:defRPr sz="2000" b="1">
          <a:solidFill>
            <a:srgbClr val="6D6E71"/>
          </a:solidFill>
          <a:latin typeface="Arial" charset="0"/>
          <a:ea typeface="ＭＳ Ｐゴシック" charset="0"/>
        </a:defRPr>
      </a:lvl6pPr>
      <a:lvl7pPr marL="914294" algn="l" defTabSz="722229" rtl="0" eaLnBrk="0" fontAlgn="base" hangingPunct="0">
        <a:spcBef>
          <a:spcPct val="0"/>
        </a:spcBef>
        <a:spcAft>
          <a:spcPct val="0"/>
        </a:spcAft>
        <a:defRPr sz="2000" b="1">
          <a:solidFill>
            <a:srgbClr val="6D6E71"/>
          </a:solidFill>
          <a:latin typeface="Arial" charset="0"/>
          <a:ea typeface="ＭＳ Ｐゴシック" charset="0"/>
        </a:defRPr>
      </a:lvl7pPr>
      <a:lvl8pPr marL="1371440" algn="l" defTabSz="722229" rtl="0" eaLnBrk="0" fontAlgn="base" hangingPunct="0">
        <a:spcBef>
          <a:spcPct val="0"/>
        </a:spcBef>
        <a:spcAft>
          <a:spcPct val="0"/>
        </a:spcAft>
        <a:defRPr sz="2000" b="1">
          <a:solidFill>
            <a:srgbClr val="6D6E71"/>
          </a:solidFill>
          <a:latin typeface="Arial" charset="0"/>
          <a:ea typeface="ＭＳ Ｐゴシック" charset="0"/>
        </a:defRPr>
      </a:lvl8pPr>
      <a:lvl9pPr marL="1828586" algn="l" defTabSz="722229" rtl="0" eaLnBrk="0" fontAlgn="base" hangingPunct="0">
        <a:spcBef>
          <a:spcPct val="0"/>
        </a:spcBef>
        <a:spcAft>
          <a:spcPct val="0"/>
        </a:spcAft>
        <a:defRPr sz="2000" b="1">
          <a:solidFill>
            <a:srgbClr val="6D6E71"/>
          </a:solidFill>
          <a:latin typeface="Arial" charset="0"/>
          <a:ea typeface="ＭＳ Ｐゴシック" charset="0"/>
        </a:defRPr>
      </a:lvl9pPr>
    </p:titleStyle>
    <p:bodyStyle>
      <a:lvl1pPr marL="228574" indent="-228574" algn="l" defTabSz="722229" rtl="0" eaLnBrk="0" fontAlgn="base" hangingPunct="0">
        <a:spcBef>
          <a:spcPct val="115000"/>
        </a:spcBef>
        <a:spcAft>
          <a:spcPct val="0"/>
        </a:spcAft>
        <a:buClr>
          <a:srgbClr val="6D6E71"/>
        </a:buClr>
        <a:buSzPct val="75000"/>
        <a:buFont typeface="Wingdings" charset="0"/>
        <a:buChar char="n"/>
        <a:defRPr sz="1400">
          <a:solidFill>
            <a:schemeClr val="tx1"/>
          </a:solidFill>
          <a:latin typeface="+mn-lt"/>
          <a:ea typeface="+mn-ea"/>
          <a:cs typeface="ＭＳ Ｐゴシック" charset="0"/>
        </a:defRPr>
      </a:lvl1pPr>
      <a:lvl2pPr marL="404765" indent="-174604"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2pPr>
      <a:lvl3pPr marL="569846" indent="-163494"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3pPr>
      <a:lvl4pPr marL="746038" indent="-173017"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4pPr>
      <a:lvl5pPr marL="91270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5pPr>
      <a:lvl6pPr marL="136985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6pPr>
      <a:lvl7pPr marL="1826999"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7pPr>
      <a:lvl8pPr marL="228414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8pPr>
      <a:lvl9pPr marL="274129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4"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2" algn="l" defTabSz="457146" rtl="0" eaLnBrk="1" latinLnBrk="0" hangingPunct="1">
        <a:defRPr sz="1800" kern="1200">
          <a:solidFill>
            <a:schemeClr val="tx1"/>
          </a:solidFill>
          <a:latin typeface="+mn-lt"/>
          <a:ea typeface="+mn-ea"/>
          <a:cs typeface="+mn-cs"/>
        </a:defRPr>
      </a:lvl6pPr>
      <a:lvl7pPr marL="2742880"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EFFFF"/>
        </a:solidFill>
        <a:effectLst/>
      </p:bgPr>
    </p:bg>
    <p:spTree>
      <p:nvGrpSpPr>
        <p:cNvPr id="1" name=""/>
        <p:cNvGrpSpPr/>
        <p:nvPr/>
      </p:nvGrpSpPr>
      <p:grpSpPr>
        <a:xfrm>
          <a:off x="0" y="0"/>
          <a:ext cx="0" cy="0"/>
          <a:chOff x="0" y="0"/>
          <a:chExt cx="0" cy="0"/>
        </a:xfrm>
      </p:grpSpPr>
      <p:sp>
        <p:nvSpPr>
          <p:cNvPr id="382010" name="Rectangle 58"/>
          <p:cNvSpPr>
            <a:spLocks noChangeArrowheads="1"/>
          </p:cNvSpPr>
          <p:nvPr/>
        </p:nvSpPr>
        <p:spPr bwMode="auto">
          <a:xfrm>
            <a:off x="461964" y="2836863"/>
            <a:ext cx="9134475" cy="1376362"/>
          </a:xfrm>
          <a:prstGeom prst="rect">
            <a:avLst/>
          </a:prstGeom>
          <a:solidFill>
            <a:srgbClr val="6D6E71"/>
          </a:solidFill>
          <a:ln>
            <a:noFill/>
          </a:ln>
          <a:effectLst/>
          <a:extLst>
            <a:ext uri="{91240B29-F687-4F45-9708-019B960494DF}">
              <a14:hiddenLine xmlns:a14="http://schemas.microsoft.com/office/drawing/2010/main" w="3175">
                <a:solidFill>
                  <a:srgbClr val="54301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defRPr/>
            </a:pPr>
            <a:endParaRPr lang="en-US">
              <a:cs typeface="+mn-cs"/>
            </a:endParaRPr>
          </a:p>
        </p:txBody>
      </p:sp>
      <p:sp>
        <p:nvSpPr>
          <p:cNvPr id="381956" name="Rectangle 4"/>
          <p:cNvSpPr>
            <a:spLocks noGrp="1" noChangeArrowheads="1"/>
          </p:cNvSpPr>
          <p:nvPr>
            <p:ph type="title"/>
          </p:nvPr>
        </p:nvSpPr>
        <p:spPr bwMode="auto">
          <a:xfrm>
            <a:off x="635000" y="2901951"/>
            <a:ext cx="8961438"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a:t>One Line Titles</a:t>
            </a:r>
            <a:br>
              <a:rPr lang="en-GB"/>
            </a:br>
            <a:r>
              <a:rPr lang="en-GB"/>
              <a:t>Two Line Titles</a:t>
            </a:r>
          </a:p>
        </p:txBody>
      </p:sp>
      <p:sp>
        <p:nvSpPr>
          <p:cNvPr id="382007" name="Rectangle 55"/>
          <p:cNvSpPr>
            <a:spLocks noGrp="1" noChangeArrowheads="1"/>
          </p:cNvSpPr>
          <p:nvPr>
            <p:ph type="sldNum" sz="quarter" idx="4"/>
          </p:nvPr>
        </p:nvSpPr>
        <p:spPr bwMode="auto">
          <a:xfrm>
            <a:off x="4944304" y="7424839"/>
            <a:ext cx="157094"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0" tIns="0" rIns="0" bIns="0" numCol="1" anchor="b" anchorCtr="0" compatLnSpc="1">
            <a:prstTxWarp prst="textNoShape">
              <a:avLst/>
            </a:prstTxWarp>
            <a:spAutoFit/>
          </a:bodyPr>
          <a:lstStyle>
            <a:lvl1pPr defTabSz="912706">
              <a:spcBef>
                <a:spcPct val="0"/>
              </a:spcBef>
              <a:defRPr sz="1000" b="0">
                <a:solidFill>
                  <a:srgbClr val="6D6E71"/>
                </a:solidFill>
                <a:cs typeface="+mn-cs"/>
              </a:defRPr>
            </a:lvl1pPr>
          </a:lstStyle>
          <a:p>
            <a:pPr>
              <a:defRPr/>
            </a:pPr>
            <a:fld id="{D44EB5A6-4690-164B-9274-52271DD473F9}" type="slidenum">
              <a:rPr lang="en-GB"/>
              <a:pPr>
                <a:defRPr/>
              </a:pPr>
              <a:t>‹#›</a:t>
            </a:fld>
            <a:endParaRPr lang="en-GB"/>
          </a:p>
        </p:txBody>
      </p:sp>
      <p:pic>
        <p:nvPicPr>
          <p:cNvPr id="14341" name="Picture 62" descr="Logo2008_JPM_AM_B_RGB"/>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23264" y="7096125"/>
            <a:ext cx="137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iming>
    <p:tnLst>
      <p:par>
        <p:cTn id="1" dur="indefinite" restart="never" nodeType="tmRoot"/>
      </p:par>
    </p:tnLst>
  </p:timing>
  <p:hf hdr="0" dt="0"/>
  <p:txStyles>
    <p:titleStyle>
      <a:lvl1pPr algn="l" defTabSz="722229" rtl="0" eaLnBrk="0" fontAlgn="base" hangingPunct="0">
        <a:lnSpc>
          <a:spcPts val="2599"/>
        </a:lnSpc>
        <a:spcBef>
          <a:spcPct val="0"/>
        </a:spcBef>
        <a:spcAft>
          <a:spcPct val="0"/>
        </a:spcAft>
        <a:defRPr sz="2000" b="1">
          <a:solidFill>
            <a:srgbClr val="FEFFFF"/>
          </a:solidFill>
          <a:latin typeface="+mj-lt"/>
          <a:ea typeface="+mj-ea"/>
          <a:cs typeface="ＭＳ Ｐゴシック" charset="0"/>
        </a:defRPr>
      </a:lvl1pPr>
      <a:lvl2pPr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cs typeface="ＭＳ Ｐゴシック" charset="0"/>
        </a:defRPr>
      </a:lvl2pPr>
      <a:lvl3pPr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cs typeface="ＭＳ Ｐゴシック" charset="0"/>
        </a:defRPr>
      </a:lvl3pPr>
      <a:lvl4pPr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cs typeface="ＭＳ Ｐゴシック" charset="0"/>
        </a:defRPr>
      </a:lvl4pPr>
      <a:lvl5pPr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cs typeface="ＭＳ Ｐゴシック" charset="0"/>
        </a:defRPr>
      </a:lvl5pPr>
      <a:lvl6pPr marL="457146"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defRPr>
      </a:lvl6pPr>
      <a:lvl7pPr marL="914294"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defRPr>
      </a:lvl7pPr>
      <a:lvl8pPr marL="1371440"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defRPr>
      </a:lvl8pPr>
      <a:lvl9pPr marL="1828586" algn="l" defTabSz="722229" rtl="0" eaLnBrk="0" fontAlgn="base" hangingPunct="0">
        <a:lnSpc>
          <a:spcPts val="2599"/>
        </a:lnSpc>
        <a:spcBef>
          <a:spcPct val="0"/>
        </a:spcBef>
        <a:spcAft>
          <a:spcPct val="0"/>
        </a:spcAft>
        <a:defRPr sz="2000" b="1">
          <a:solidFill>
            <a:srgbClr val="FEFFFF"/>
          </a:solidFill>
          <a:latin typeface="Arial" charset="0"/>
          <a:ea typeface="ＭＳ Ｐゴシック" charset="0"/>
        </a:defRPr>
      </a:lvl9pPr>
    </p:titleStyle>
    <p:bodyStyle>
      <a:lvl1pPr marL="342859" indent="-342859" algn="l" defTabSz="722229" rtl="0" eaLnBrk="0" fontAlgn="base" hangingPunct="0">
        <a:spcBef>
          <a:spcPct val="115000"/>
        </a:spcBef>
        <a:spcAft>
          <a:spcPct val="0"/>
        </a:spcAft>
        <a:buClr>
          <a:schemeClr val="accent1"/>
        </a:buClr>
        <a:buFont typeface="Wingdings" charset="0"/>
        <a:buChar char="n"/>
        <a:defRPr sz="1600">
          <a:solidFill>
            <a:schemeClr val="tx1"/>
          </a:solidFill>
          <a:latin typeface="+mn-lt"/>
          <a:ea typeface="+mn-ea"/>
          <a:cs typeface="ＭＳ Ｐゴシック" charset="0"/>
        </a:defRPr>
      </a:lvl1pPr>
      <a:lvl2pPr marL="519052" indent="-174604" algn="l" defTabSz="722229" rtl="0" eaLnBrk="0" fontAlgn="base" hangingPunct="0">
        <a:lnSpc>
          <a:spcPct val="105000"/>
        </a:lnSpc>
        <a:spcBef>
          <a:spcPct val="50000"/>
        </a:spcBef>
        <a:spcAft>
          <a:spcPct val="0"/>
        </a:spcAft>
        <a:buClr>
          <a:schemeClr val="accent1"/>
        </a:buClr>
        <a:buFont typeface="Arial" charset="0"/>
        <a:buChar char="–"/>
        <a:defRPr sz="1400">
          <a:solidFill>
            <a:schemeClr val="tx1"/>
          </a:solidFill>
          <a:latin typeface="+mn-lt"/>
          <a:ea typeface="+mn-ea"/>
        </a:defRPr>
      </a:lvl2pPr>
      <a:lvl3pPr marL="685720" indent="-165081" algn="l" defTabSz="722229" rtl="0" eaLnBrk="0" fontAlgn="base" hangingPunct="0">
        <a:lnSpc>
          <a:spcPct val="108000"/>
        </a:lnSpc>
        <a:spcBef>
          <a:spcPct val="20000"/>
        </a:spcBef>
        <a:spcAft>
          <a:spcPct val="0"/>
        </a:spcAft>
        <a:buClr>
          <a:schemeClr val="accent1"/>
        </a:buClr>
        <a:buSzPct val="110000"/>
        <a:buFont typeface="Wingdings" charset="0"/>
        <a:buChar char="§"/>
        <a:defRPr sz="1400">
          <a:solidFill>
            <a:schemeClr val="tx1"/>
          </a:solidFill>
          <a:latin typeface="+mn-lt"/>
          <a:ea typeface="+mn-ea"/>
        </a:defRPr>
      </a:lvl3pPr>
      <a:lvl4pPr marL="860324" indent="-173017" algn="l" defTabSz="722229" rtl="0" eaLnBrk="0" fontAlgn="base" hangingPunct="0">
        <a:lnSpc>
          <a:spcPct val="108000"/>
        </a:lnSpc>
        <a:spcBef>
          <a:spcPct val="20000"/>
        </a:spcBef>
        <a:spcAft>
          <a:spcPct val="0"/>
        </a:spcAft>
        <a:buClr>
          <a:schemeClr val="accent1"/>
        </a:buClr>
        <a:buSzPct val="110000"/>
        <a:buFont typeface="Arial" charset="0"/>
        <a:buChar char="-"/>
        <a:defRPr sz="1400">
          <a:solidFill>
            <a:schemeClr val="tx1"/>
          </a:solidFill>
          <a:latin typeface="+mn-lt"/>
          <a:ea typeface="+mn-ea"/>
        </a:defRPr>
      </a:lvl4pPr>
      <a:lvl5pPr marL="1028579" indent="-168255" algn="l" defTabSz="722229" rtl="0" eaLnBrk="0" fontAlgn="base" hangingPunct="0">
        <a:lnSpc>
          <a:spcPct val="108000"/>
        </a:lnSpc>
        <a:spcBef>
          <a:spcPct val="20000"/>
        </a:spcBef>
        <a:spcAft>
          <a:spcPct val="0"/>
        </a:spcAft>
        <a:buClr>
          <a:schemeClr val="accent1"/>
        </a:buClr>
        <a:buFont typeface="Wingdings" charset="0"/>
        <a:buChar char="§"/>
        <a:defRPr sz="1400">
          <a:solidFill>
            <a:schemeClr val="tx1"/>
          </a:solidFill>
          <a:latin typeface="+mn-lt"/>
          <a:ea typeface="+mn-ea"/>
        </a:defRPr>
      </a:lvl5pPr>
      <a:lvl6pPr marL="1485727" indent="-168255" algn="l" defTabSz="722229" rtl="0" eaLnBrk="0" fontAlgn="base" hangingPunct="0">
        <a:lnSpc>
          <a:spcPct val="108000"/>
        </a:lnSpc>
        <a:spcBef>
          <a:spcPct val="20000"/>
        </a:spcBef>
        <a:spcAft>
          <a:spcPct val="0"/>
        </a:spcAft>
        <a:buClr>
          <a:schemeClr val="accent1"/>
        </a:buClr>
        <a:buFont typeface="Wingdings" charset="0"/>
        <a:buChar char="§"/>
        <a:defRPr sz="1400">
          <a:solidFill>
            <a:schemeClr val="tx1"/>
          </a:solidFill>
          <a:latin typeface="+mn-lt"/>
          <a:ea typeface="+mn-ea"/>
        </a:defRPr>
      </a:lvl6pPr>
      <a:lvl7pPr marL="1942873" indent="-168255" algn="l" defTabSz="722229" rtl="0" eaLnBrk="0" fontAlgn="base" hangingPunct="0">
        <a:lnSpc>
          <a:spcPct val="108000"/>
        </a:lnSpc>
        <a:spcBef>
          <a:spcPct val="20000"/>
        </a:spcBef>
        <a:spcAft>
          <a:spcPct val="0"/>
        </a:spcAft>
        <a:buClr>
          <a:schemeClr val="accent1"/>
        </a:buClr>
        <a:buFont typeface="Wingdings" charset="0"/>
        <a:buChar char="§"/>
        <a:defRPr sz="1400">
          <a:solidFill>
            <a:schemeClr val="tx1"/>
          </a:solidFill>
          <a:latin typeface="+mn-lt"/>
          <a:ea typeface="+mn-ea"/>
        </a:defRPr>
      </a:lvl7pPr>
      <a:lvl8pPr marL="2400019" indent="-168255" algn="l" defTabSz="722229" rtl="0" eaLnBrk="0" fontAlgn="base" hangingPunct="0">
        <a:lnSpc>
          <a:spcPct val="108000"/>
        </a:lnSpc>
        <a:spcBef>
          <a:spcPct val="20000"/>
        </a:spcBef>
        <a:spcAft>
          <a:spcPct val="0"/>
        </a:spcAft>
        <a:buClr>
          <a:schemeClr val="accent1"/>
        </a:buClr>
        <a:buFont typeface="Wingdings" charset="0"/>
        <a:buChar char="§"/>
        <a:defRPr sz="1400">
          <a:solidFill>
            <a:schemeClr val="tx1"/>
          </a:solidFill>
          <a:latin typeface="+mn-lt"/>
          <a:ea typeface="+mn-ea"/>
        </a:defRPr>
      </a:lvl8pPr>
      <a:lvl9pPr marL="2857166" indent="-168255" algn="l" defTabSz="722229" rtl="0" eaLnBrk="0" fontAlgn="base" hangingPunct="0">
        <a:lnSpc>
          <a:spcPct val="108000"/>
        </a:lnSpc>
        <a:spcBef>
          <a:spcPct val="20000"/>
        </a:spcBef>
        <a:spcAft>
          <a:spcPct val="0"/>
        </a:spcAft>
        <a:buClr>
          <a:schemeClr val="accent1"/>
        </a:buClr>
        <a:buFont typeface="Wingdings" charset="0"/>
        <a:buChar char="§"/>
        <a:defRPr sz="1400">
          <a:solidFill>
            <a:schemeClr val="tx1"/>
          </a:solidFill>
          <a:latin typeface="+mn-lt"/>
          <a:ea typeface="+mn-ea"/>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4"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2" algn="l" defTabSz="457146" rtl="0" eaLnBrk="1" latinLnBrk="0" hangingPunct="1">
        <a:defRPr sz="1800" kern="1200">
          <a:solidFill>
            <a:schemeClr val="tx1"/>
          </a:solidFill>
          <a:latin typeface="+mn-lt"/>
          <a:ea typeface="+mn-ea"/>
          <a:cs typeface="+mn-cs"/>
        </a:defRPr>
      </a:lvl6pPr>
      <a:lvl7pPr marL="2742880"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920" y="311256"/>
            <a:ext cx="9052560" cy="637018"/>
          </a:xfrm>
          <a:prstGeom prst="rect">
            <a:avLst/>
          </a:prstGeom>
        </p:spPr>
        <p:txBody>
          <a:bodyPr vert="horz" lIns="114117" tIns="57059" rIns="114117" bIns="5705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02920" y="1111492"/>
            <a:ext cx="9052560" cy="6120680"/>
          </a:xfrm>
          <a:prstGeom prst="rect">
            <a:avLst/>
          </a:prstGeom>
        </p:spPr>
        <p:txBody>
          <a:bodyPr vert="horz" lIns="114117" tIns="57059" rIns="114117" bIns="5705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502920" y="7353050"/>
            <a:ext cx="2346960" cy="413809"/>
          </a:xfrm>
          <a:prstGeom prst="rect">
            <a:avLst/>
          </a:prstGeom>
        </p:spPr>
        <p:txBody>
          <a:bodyPr vert="horz" lIns="114117" tIns="57059" rIns="114117" bIns="57059" rtlCol="0" anchor="ctr"/>
          <a:lstStyle>
            <a:lvl1pPr algn="l">
              <a:defRPr sz="1500">
                <a:solidFill>
                  <a:schemeClr val="tx1">
                    <a:tint val="75000"/>
                  </a:schemeClr>
                </a:solidFill>
              </a:defRPr>
            </a:lvl1pPr>
          </a:lstStyle>
          <a:p>
            <a:pPr defTabSz="1141171" eaLnBrk="1" fontAlgn="auto" hangingPunct="1">
              <a:spcBef>
                <a:spcPts val="0"/>
              </a:spcBef>
              <a:spcAft>
                <a:spcPts val="0"/>
              </a:spcAft>
            </a:pPr>
            <a:fld id="{532A548F-CF34-4B50-B370-B3732F5B80E4}" type="datetimeFigureOut">
              <a:rPr lang="zh-CN" altLang="en-US" b="0" smtClean="0">
                <a:solidFill>
                  <a:prstClr val="black">
                    <a:tint val="75000"/>
                  </a:prstClr>
                </a:solidFill>
                <a:latin typeface="Verdana"/>
                <a:ea typeface="微软雅黑"/>
                <a:cs typeface="Arial" charset="0"/>
              </a:rPr>
              <a:pPr defTabSz="1141171" eaLnBrk="1" fontAlgn="auto" hangingPunct="1">
                <a:spcBef>
                  <a:spcPts val="0"/>
                </a:spcBef>
                <a:spcAft>
                  <a:spcPts val="0"/>
                </a:spcAft>
              </a:pPr>
              <a:t>2018/1/5</a:t>
            </a:fld>
            <a:endParaRPr lang="zh-CN" altLang="en-US" b="0">
              <a:solidFill>
                <a:prstClr val="black">
                  <a:tint val="75000"/>
                </a:prstClr>
              </a:solidFill>
              <a:latin typeface="Verdana"/>
              <a:ea typeface="微软雅黑"/>
              <a:cs typeface="Arial" charset="0"/>
            </a:endParaRPr>
          </a:p>
        </p:txBody>
      </p:sp>
      <p:sp>
        <p:nvSpPr>
          <p:cNvPr id="5" name="页脚占位符 4"/>
          <p:cNvSpPr>
            <a:spLocks noGrp="1"/>
          </p:cNvSpPr>
          <p:nvPr>
            <p:ph type="ftr" sz="quarter" idx="3"/>
          </p:nvPr>
        </p:nvSpPr>
        <p:spPr>
          <a:xfrm>
            <a:off x="3436620" y="7353050"/>
            <a:ext cx="3185160" cy="413809"/>
          </a:xfrm>
          <a:prstGeom prst="rect">
            <a:avLst/>
          </a:prstGeom>
        </p:spPr>
        <p:txBody>
          <a:bodyPr vert="horz" lIns="114117" tIns="57059" rIns="114117" bIns="57059" rtlCol="0" anchor="ctr"/>
          <a:lstStyle>
            <a:lvl1pPr algn="ctr">
              <a:defRPr sz="1500">
                <a:solidFill>
                  <a:schemeClr val="tx1">
                    <a:tint val="75000"/>
                  </a:schemeClr>
                </a:solidFill>
              </a:defRPr>
            </a:lvl1pPr>
          </a:lstStyle>
          <a:p>
            <a:pPr defTabSz="1141171" eaLnBrk="1" fontAlgn="auto" hangingPunct="1">
              <a:spcBef>
                <a:spcPts val="0"/>
              </a:spcBef>
              <a:spcAft>
                <a:spcPts val="0"/>
              </a:spcAft>
            </a:pPr>
            <a:endParaRPr lang="zh-CN" altLang="en-US" b="0">
              <a:solidFill>
                <a:prstClr val="black">
                  <a:tint val="75000"/>
                </a:prstClr>
              </a:solidFill>
              <a:latin typeface="Verdana"/>
              <a:ea typeface="微软雅黑"/>
              <a:cs typeface="Arial" charset="0"/>
            </a:endParaRPr>
          </a:p>
        </p:txBody>
      </p:sp>
      <p:sp>
        <p:nvSpPr>
          <p:cNvPr id="6" name="灯片编号占位符 5"/>
          <p:cNvSpPr>
            <a:spLocks noGrp="1"/>
          </p:cNvSpPr>
          <p:nvPr>
            <p:ph type="sldNum" sz="quarter" idx="4"/>
          </p:nvPr>
        </p:nvSpPr>
        <p:spPr>
          <a:xfrm>
            <a:off x="7208520" y="7353050"/>
            <a:ext cx="2346960" cy="413809"/>
          </a:xfrm>
          <a:prstGeom prst="rect">
            <a:avLst/>
          </a:prstGeom>
        </p:spPr>
        <p:txBody>
          <a:bodyPr vert="horz" lIns="114117" tIns="57059" rIns="114117" bIns="57059" rtlCol="0" anchor="ctr"/>
          <a:lstStyle>
            <a:lvl1pPr algn="r">
              <a:defRPr sz="1500">
                <a:solidFill>
                  <a:schemeClr val="tx1">
                    <a:tint val="75000"/>
                  </a:schemeClr>
                </a:solidFill>
              </a:defRPr>
            </a:lvl1pPr>
          </a:lstStyle>
          <a:p>
            <a:pPr defTabSz="1141171" eaLnBrk="1" fontAlgn="auto" hangingPunct="1">
              <a:spcBef>
                <a:spcPts val="0"/>
              </a:spcBef>
              <a:spcAft>
                <a:spcPts val="0"/>
              </a:spcAft>
            </a:pPr>
            <a:fld id="{E6F7F160-E61C-4897-94C3-BDF1D09C6643}" type="slidenum">
              <a:rPr lang="zh-CN" altLang="en-US" b="0" smtClean="0">
                <a:solidFill>
                  <a:prstClr val="black">
                    <a:tint val="75000"/>
                  </a:prstClr>
                </a:solidFill>
                <a:latin typeface="Verdana"/>
                <a:ea typeface="微软雅黑"/>
                <a:cs typeface="Arial" charset="0"/>
              </a:rPr>
              <a:pPr defTabSz="1141171" eaLnBrk="1" fontAlgn="auto" hangingPunct="1">
                <a:spcBef>
                  <a:spcPts val="0"/>
                </a:spcBef>
                <a:spcAft>
                  <a:spcPts val="0"/>
                </a:spcAft>
              </a:pPr>
              <a:t>‹#›</a:t>
            </a:fld>
            <a:endParaRPr lang="zh-CN" altLang="en-US" b="0">
              <a:solidFill>
                <a:prstClr val="black">
                  <a:tint val="75000"/>
                </a:prstClr>
              </a:solidFill>
              <a:latin typeface="Verdana"/>
              <a:ea typeface="微软雅黑"/>
              <a:cs typeface="Arial" charset="0"/>
            </a:endParaRPr>
          </a:p>
        </p:txBody>
      </p:sp>
      <p:cxnSp>
        <p:nvCxnSpPr>
          <p:cNvPr id="7" name="直接连接符 6"/>
          <p:cNvCxnSpPr/>
          <p:nvPr userDrawn="1"/>
        </p:nvCxnSpPr>
        <p:spPr>
          <a:xfrm>
            <a:off x="474795" y="1029883"/>
            <a:ext cx="9148515"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1141171" rtl="0" eaLnBrk="1" latinLnBrk="0" hangingPunct="1">
        <a:spcBef>
          <a:spcPct val="0"/>
        </a:spcBef>
        <a:buNone/>
        <a:defRPr sz="3000" b="1" kern="1200">
          <a:solidFill>
            <a:schemeClr val="tx1">
              <a:lumMod val="65000"/>
              <a:lumOff val="35000"/>
            </a:schemeClr>
          </a:solidFill>
          <a:latin typeface="+mj-lt"/>
          <a:ea typeface="+mj-ea"/>
          <a:cs typeface="+mj-cs"/>
        </a:defRPr>
      </a:lvl1pPr>
    </p:titleStyle>
    <p:bodyStyle>
      <a:lvl1pPr marL="0" indent="0" algn="l" defTabSz="1141171" rtl="0" eaLnBrk="1" latinLnBrk="0" hangingPunct="1">
        <a:spcBef>
          <a:spcPct val="20000"/>
        </a:spcBef>
        <a:buFont typeface="Arial" pitchFamily="34" charset="0"/>
        <a:buNone/>
        <a:defRPr sz="2200" kern="1200">
          <a:solidFill>
            <a:schemeClr val="tx1"/>
          </a:solidFill>
          <a:latin typeface="+mn-lt"/>
          <a:ea typeface="+mn-ea"/>
          <a:cs typeface="+mn-cs"/>
        </a:defRPr>
      </a:lvl1pPr>
      <a:lvl2pPr marL="570586" indent="0" algn="l" defTabSz="1141171" rtl="0" eaLnBrk="1" latinLnBrk="0" hangingPunct="1">
        <a:spcBef>
          <a:spcPct val="20000"/>
        </a:spcBef>
        <a:buFont typeface="Arial" pitchFamily="34" charset="0"/>
        <a:buNone/>
        <a:defRPr sz="2000" kern="1200">
          <a:solidFill>
            <a:schemeClr val="tx1"/>
          </a:solidFill>
          <a:latin typeface="+mn-lt"/>
          <a:ea typeface="+mn-ea"/>
          <a:cs typeface="+mn-cs"/>
        </a:defRPr>
      </a:lvl2pPr>
      <a:lvl3pPr marL="1141171" indent="0" algn="l" defTabSz="1141171" rtl="0" eaLnBrk="1" latinLnBrk="0" hangingPunct="1">
        <a:spcBef>
          <a:spcPct val="20000"/>
        </a:spcBef>
        <a:buFont typeface="Arial" pitchFamily="34" charset="0"/>
        <a:buNone/>
        <a:defRPr sz="1700" kern="1200">
          <a:solidFill>
            <a:schemeClr val="tx1"/>
          </a:solidFill>
          <a:latin typeface="+mn-lt"/>
          <a:ea typeface="+mn-ea"/>
          <a:cs typeface="+mn-cs"/>
        </a:defRPr>
      </a:lvl3pPr>
      <a:lvl4pPr marL="1711757" indent="0" algn="l" defTabSz="1141171" rtl="0" eaLnBrk="1" latinLnBrk="0" hangingPunct="1">
        <a:spcBef>
          <a:spcPct val="20000"/>
        </a:spcBef>
        <a:buFont typeface="Arial" pitchFamily="34" charset="0"/>
        <a:buNone/>
        <a:defRPr sz="1500" kern="1200">
          <a:solidFill>
            <a:schemeClr val="tx1"/>
          </a:solidFill>
          <a:latin typeface="+mn-lt"/>
          <a:ea typeface="+mn-ea"/>
          <a:cs typeface="+mn-cs"/>
        </a:defRPr>
      </a:lvl4pPr>
      <a:lvl5pPr marL="2282342" indent="0" algn="l" defTabSz="1141171" rtl="0" eaLnBrk="1" latinLnBrk="0" hangingPunct="1">
        <a:spcBef>
          <a:spcPct val="20000"/>
        </a:spcBef>
        <a:buFont typeface="Arial" pitchFamily="34" charset="0"/>
        <a:buNone/>
        <a:defRPr sz="1500" kern="1200">
          <a:solidFill>
            <a:schemeClr val="tx1"/>
          </a:solidFill>
          <a:latin typeface="+mn-lt"/>
          <a:ea typeface="+mn-ea"/>
          <a:cs typeface="+mn-cs"/>
        </a:defRPr>
      </a:lvl5pPr>
      <a:lvl6pPr marL="3138221" indent="-285293" algn="l" defTabSz="1141171"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08806" indent="-285293" algn="l" defTabSz="1141171"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79392" indent="-285293" algn="l" defTabSz="1141171"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49978" indent="-285293" algn="l" defTabSz="1141171"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zh-CN"/>
      </a:defPPr>
      <a:lvl1pPr marL="0" algn="l" defTabSz="1141171" rtl="0" eaLnBrk="1" latinLnBrk="0" hangingPunct="1">
        <a:defRPr sz="2200" kern="1200">
          <a:solidFill>
            <a:schemeClr val="tx1"/>
          </a:solidFill>
          <a:latin typeface="+mn-lt"/>
          <a:ea typeface="+mn-ea"/>
          <a:cs typeface="+mn-cs"/>
        </a:defRPr>
      </a:lvl1pPr>
      <a:lvl2pPr marL="570586" algn="l" defTabSz="1141171" rtl="0" eaLnBrk="1" latinLnBrk="0" hangingPunct="1">
        <a:defRPr sz="2200" kern="1200">
          <a:solidFill>
            <a:schemeClr val="tx1"/>
          </a:solidFill>
          <a:latin typeface="+mn-lt"/>
          <a:ea typeface="+mn-ea"/>
          <a:cs typeface="+mn-cs"/>
        </a:defRPr>
      </a:lvl2pPr>
      <a:lvl3pPr marL="1141171" algn="l" defTabSz="1141171" rtl="0" eaLnBrk="1" latinLnBrk="0" hangingPunct="1">
        <a:defRPr sz="2200" kern="1200">
          <a:solidFill>
            <a:schemeClr val="tx1"/>
          </a:solidFill>
          <a:latin typeface="+mn-lt"/>
          <a:ea typeface="+mn-ea"/>
          <a:cs typeface="+mn-cs"/>
        </a:defRPr>
      </a:lvl3pPr>
      <a:lvl4pPr marL="1711757" algn="l" defTabSz="1141171" rtl="0" eaLnBrk="1" latinLnBrk="0" hangingPunct="1">
        <a:defRPr sz="2200" kern="1200">
          <a:solidFill>
            <a:schemeClr val="tx1"/>
          </a:solidFill>
          <a:latin typeface="+mn-lt"/>
          <a:ea typeface="+mn-ea"/>
          <a:cs typeface="+mn-cs"/>
        </a:defRPr>
      </a:lvl4pPr>
      <a:lvl5pPr marL="2282342" algn="l" defTabSz="1141171" rtl="0" eaLnBrk="1" latinLnBrk="0" hangingPunct="1">
        <a:defRPr sz="2200" kern="1200">
          <a:solidFill>
            <a:schemeClr val="tx1"/>
          </a:solidFill>
          <a:latin typeface="+mn-lt"/>
          <a:ea typeface="+mn-ea"/>
          <a:cs typeface="+mn-cs"/>
        </a:defRPr>
      </a:lvl5pPr>
      <a:lvl6pPr marL="2852928" algn="l" defTabSz="1141171" rtl="0" eaLnBrk="1" latinLnBrk="0" hangingPunct="1">
        <a:defRPr sz="2200" kern="1200">
          <a:solidFill>
            <a:schemeClr val="tx1"/>
          </a:solidFill>
          <a:latin typeface="+mn-lt"/>
          <a:ea typeface="+mn-ea"/>
          <a:cs typeface="+mn-cs"/>
        </a:defRPr>
      </a:lvl6pPr>
      <a:lvl7pPr marL="3423514" algn="l" defTabSz="1141171" rtl="0" eaLnBrk="1" latinLnBrk="0" hangingPunct="1">
        <a:defRPr sz="2200" kern="1200">
          <a:solidFill>
            <a:schemeClr val="tx1"/>
          </a:solidFill>
          <a:latin typeface="+mn-lt"/>
          <a:ea typeface="+mn-ea"/>
          <a:cs typeface="+mn-cs"/>
        </a:defRPr>
      </a:lvl7pPr>
      <a:lvl8pPr marL="3994099" algn="l" defTabSz="1141171" rtl="0" eaLnBrk="1" latinLnBrk="0" hangingPunct="1">
        <a:defRPr sz="2200" kern="1200">
          <a:solidFill>
            <a:schemeClr val="tx1"/>
          </a:solidFill>
          <a:latin typeface="+mn-lt"/>
          <a:ea typeface="+mn-ea"/>
          <a:cs typeface="+mn-cs"/>
        </a:defRPr>
      </a:lvl8pPr>
      <a:lvl9pPr marL="4564685" algn="l" defTabSz="1141171"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ext Box 2"/>
          <p:cNvSpPr txBox="1">
            <a:spLocks noChangeArrowheads="1"/>
          </p:cNvSpPr>
          <p:nvPr/>
        </p:nvSpPr>
        <p:spPr bwMode="auto">
          <a:xfrm>
            <a:off x="1536700" y="1865314"/>
            <a:ext cx="127001" cy="35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486" tIns="63486" rIns="63486" bIns="63486">
            <a:spAutoFit/>
          </a:bodyPr>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marL="912813"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endParaRPr lang="en-US" sz="1400" b="0">
              <a:cs typeface="+mn-cs"/>
            </a:endParaRPr>
          </a:p>
        </p:txBody>
      </p:sp>
      <p:sp>
        <p:nvSpPr>
          <p:cNvPr id="551942" name="Text Box 6"/>
          <p:cNvSpPr txBox="1">
            <a:spLocks noChangeArrowheads="1"/>
          </p:cNvSpPr>
          <p:nvPr/>
        </p:nvSpPr>
        <p:spPr bwMode="auto">
          <a:xfrm>
            <a:off x="458789" y="3087247"/>
            <a:ext cx="9140825" cy="71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lnSpc>
                <a:spcPct val="115000"/>
              </a:lnSpc>
              <a:spcBef>
                <a:spcPts val="1324"/>
              </a:spcBef>
              <a:defRPr/>
            </a:pPr>
            <a:r>
              <a:rPr lang="en-US" sz="2000" dirty="0">
                <a:solidFill>
                  <a:schemeClr val="accent1"/>
                </a:solidFill>
                <a:cs typeface="+mn-cs"/>
              </a:rPr>
              <a:t>International Investing Dynamics</a:t>
            </a:r>
          </a:p>
          <a:p>
            <a:pPr>
              <a:lnSpc>
                <a:spcPct val="115000"/>
              </a:lnSpc>
              <a:spcBef>
                <a:spcPct val="35000"/>
              </a:spcBef>
              <a:defRPr/>
            </a:pPr>
            <a:r>
              <a:rPr lang="en-US" sz="1600" b="0" dirty="0" smtClean="0">
                <a:solidFill>
                  <a:srgbClr val="000000"/>
                </a:solidFill>
                <a:cs typeface="+mn-cs"/>
              </a:rPr>
              <a:t>J.P. Morgan </a:t>
            </a:r>
            <a:r>
              <a:rPr lang="en-US" sz="1600" b="0" dirty="0">
                <a:solidFill>
                  <a:srgbClr val="000000"/>
                </a:solidFill>
                <a:cs typeface="+mn-cs"/>
              </a:rPr>
              <a:t>Investment Academy Series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3990107" y="2054694"/>
            <a:ext cx="5601568" cy="3639427"/>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4" name="Rectangle 23"/>
          <p:cNvSpPr/>
          <p:nvPr/>
        </p:nvSpPr>
        <p:spPr bwMode="auto">
          <a:xfrm>
            <a:off x="8020021" y="3334638"/>
            <a:ext cx="1309140" cy="1455570"/>
          </a:xfrm>
          <a:prstGeom prst="rect">
            <a:avLst/>
          </a:prstGeom>
          <a:noFill/>
          <a:ln w="6350" cmpd="sng">
            <a:solidFill>
              <a:schemeClr val="tx1"/>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A shifting investment landscape</a:t>
            </a:r>
          </a:p>
        </p:txBody>
      </p:sp>
      <p:sp>
        <p:nvSpPr>
          <p:cNvPr id="3" name="Content Placeholder 2"/>
          <p:cNvSpPr>
            <a:spLocks noGrp="1"/>
          </p:cNvSpPr>
          <p:nvPr>
            <p:ph idx="1"/>
          </p:nvPr>
        </p:nvSpPr>
        <p:spPr>
          <a:xfrm>
            <a:off x="461965" y="2195956"/>
            <a:ext cx="3363048" cy="2518653"/>
          </a:xfrm>
        </p:spPr>
        <p:txBody>
          <a:bodyPr/>
          <a:lstStyle/>
          <a:p>
            <a:r>
              <a:rPr lang="en-US" dirty="0"/>
              <a:t>U.S. equity footprint: </a:t>
            </a:r>
            <a:r>
              <a:rPr lang="en-US" dirty="0" smtClean="0"/>
              <a:t>largest </a:t>
            </a:r>
            <a:r>
              <a:rPr lang="en-US" dirty="0"/>
              <a:t>equity market, but only 47% of global </a:t>
            </a:r>
            <a:r>
              <a:rPr lang="en-US" dirty="0" smtClean="0"/>
              <a:t/>
            </a:r>
            <a:br>
              <a:rPr lang="en-US" dirty="0" smtClean="0"/>
            </a:br>
            <a:r>
              <a:rPr lang="en-US" dirty="0" smtClean="0"/>
              <a:t>market </a:t>
            </a:r>
            <a:r>
              <a:rPr lang="en-US" dirty="0"/>
              <a:t>cap*</a:t>
            </a:r>
          </a:p>
          <a:p>
            <a:pPr lvl="1"/>
            <a:r>
              <a:rPr lang="en-US" dirty="0"/>
              <a:t>81% of economic activity and 53% of market cap originate beyond the U.S. </a:t>
            </a:r>
          </a:p>
          <a:p>
            <a:r>
              <a:rPr lang="en-US" dirty="0"/>
              <a:t>The U.S. is also the largest fixed income market, representing 33% </a:t>
            </a:r>
            <a:r>
              <a:rPr lang="en-US" dirty="0" smtClean="0"/>
              <a:t/>
            </a:r>
            <a:br>
              <a:rPr lang="en-US" dirty="0" smtClean="0"/>
            </a:br>
            <a:r>
              <a:rPr lang="en-US" dirty="0" smtClean="0"/>
              <a:t>of </a:t>
            </a:r>
            <a:r>
              <a:rPr lang="en-US" dirty="0"/>
              <a:t>global fixed income asset values </a:t>
            </a:r>
          </a:p>
          <a:p>
            <a:pPr lvl="1"/>
            <a:r>
              <a:rPr lang="en-US" dirty="0"/>
              <a:t>Two thirds of the debt markets’ opportunity resides outside the U.S</a:t>
            </a:r>
            <a:r>
              <a:rPr lang="en-US" dirty="0" smtClean="0"/>
              <a:t>.</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9</a:t>
            </a:fld>
            <a:endParaRPr lang="en-GB"/>
          </a:p>
        </p:txBody>
      </p:sp>
      <p:sp>
        <p:nvSpPr>
          <p:cNvPr id="5" name="Footer Placeholder 4"/>
          <p:cNvSpPr>
            <a:spLocks noGrp="1"/>
          </p:cNvSpPr>
          <p:nvPr>
            <p:ph type="ftr" sz="quarter" idx="11"/>
          </p:nvPr>
        </p:nvSpPr>
        <p:spPr>
          <a:xfrm>
            <a:off x="458789" y="6432504"/>
            <a:ext cx="7160774" cy="413808"/>
          </a:xfrm>
        </p:spPr>
        <p:txBody>
          <a:bodyPr/>
          <a:lstStyle/>
          <a:p>
            <a:r>
              <a:rPr lang="en-US" dirty="0"/>
              <a:t>*Based on MSCI ACWI Index. Source: </a:t>
            </a:r>
            <a:r>
              <a:rPr lang="en-US" dirty="0" err="1"/>
              <a:t>FactSet</a:t>
            </a:r>
            <a:r>
              <a:rPr lang="en-US" dirty="0"/>
              <a:t>, based on IMP current estimates, subject to change. GDP breakdown based on IMF estimates as of 12/31/12</a:t>
            </a:r>
            <a:r>
              <a:rPr lang="en-US" dirty="0" smtClean="0"/>
              <a:t>.</a:t>
            </a:r>
            <a:endParaRPr lang="en-US" dirty="0"/>
          </a:p>
        </p:txBody>
      </p:sp>
      <p:sp>
        <p:nvSpPr>
          <p:cNvPr id="19" name="Rectangle 9"/>
          <p:cNvSpPr>
            <a:spLocks noChangeArrowheads="1"/>
          </p:cNvSpPr>
          <p:nvPr/>
        </p:nvSpPr>
        <p:spPr bwMode="auto">
          <a:xfrm>
            <a:off x="4155201" y="3790943"/>
            <a:ext cx="630081" cy="1177245"/>
          </a:xfrm>
          <a:prstGeom prst="rect">
            <a:avLst/>
          </a:prstGeom>
          <a:noFill/>
          <a:ln w="9525">
            <a:noFill/>
            <a:miter lim="800000"/>
            <a:headEnd/>
            <a:tailEnd/>
          </a:ln>
        </p:spPr>
        <p:txBody>
          <a:bodyPr wrap="none" lIns="0" tIns="0" rIns="0" bIns="0">
            <a:spAutoFit/>
          </a:bodyPr>
          <a:lstStyle/>
          <a:p>
            <a:pPr defTabSz="906446" eaLnBrk="0" hangingPunct="0">
              <a:spcBef>
                <a:spcPct val="50000"/>
              </a:spcBef>
              <a:buClr>
                <a:srgbClr val="6D6E71"/>
              </a:buClr>
              <a:buSzPct val="75000"/>
              <a:tabLst>
                <a:tab pos="458788" algn="l"/>
              </a:tabLst>
              <a:defRPr/>
            </a:pPr>
            <a:r>
              <a:rPr lang="en-US" sz="900" b="0" dirty="0" smtClean="0">
                <a:solidFill>
                  <a:srgbClr val="000000"/>
                </a:solidFill>
              </a:rPr>
              <a:t>Korea	2</a:t>
            </a:r>
            <a:r>
              <a:rPr lang="en-US" sz="900" b="0" dirty="0">
                <a:solidFill>
                  <a:srgbClr val="000000"/>
                </a:solidFill>
              </a:rPr>
              <a:t>%</a:t>
            </a:r>
          </a:p>
          <a:p>
            <a:pPr defTabSz="906446" eaLnBrk="0" hangingPunct="0">
              <a:spcBef>
                <a:spcPct val="50000"/>
              </a:spcBef>
              <a:buClr>
                <a:srgbClr val="6D6E71"/>
              </a:buClr>
              <a:buSzPct val="75000"/>
              <a:tabLst>
                <a:tab pos="458788" algn="l"/>
              </a:tabLst>
              <a:defRPr/>
            </a:pPr>
            <a:r>
              <a:rPr lang="en-US" sz="900" b="0" dirty="0">
                <a:solidFill>
                  <a:srgbClr val="000000"/>
                </a:solidFill>
              </a:rPr>
              <a:t>Brazil	2</a:t>
            </a:r>
            <a:r>
              <a:rPr lang="en-US" sz="900" b="0" dirty="0" smtClean="0">
                <a:solidFill>
                  <a:srgbClr val="000000"/>
                </a:solidFill>
              </a:rPr>
              <a:t>%</a:t>
            </a:r>
            <a:endParaRPr lang="en-US" sz="900" b="0" dirty="0">
              <a:solidFill>
                <a:srgbClr val="000000"/>
              </a:solidFill>
            </a:endParaRPr>
          </a:p>
          <a:p>
            <a:pPr defTabSz="906446" eaLnBrk="0" hangingPunct="0">
              <a:spcBef>
                <a:spcPct val="50000"/>
              </a:spcBef>
              <a:buClr>
                <a:srgbClr val="6D6E71"/>
              </a:buClr>
              <a:buSzPct val="75000"/>
              <a:tabLst>
                <a:tab pos="458788" algn="l"/>
              </a:tabLst>
              <a:defRPr/>
            </a:pPr>
            <a:r>
              <a:rPr lang="en-US" sz="900" b="0" dirty="0">
                <a:solidFill>
                  <a:srgbClr val="000000"/>
                </a:solidFill>
              </a:rPr>
              <a:t>Russia	1%</a:t>
            </a:r>
          </a:p>
          <a:p>
            <a:pPr defTabSz="906446" eaLnBrk="0" hangingPunct="0">
              <a:spcBef>
                <a:spcPct val="50000"/>
              </a:spcBef>
              <a:buClr>
                <a:srgbClr val="6D6E71"/>
              </a:buClr>
              <a:buSzPct val="75000"/>
              <a:tabLst>
                <a:tab pos="458788" algn="l"/>
              </a:tabLst>
              <a:defRPr/>
            </a:pPr>
            <a:r>
              <a:rPr lang="en-US" sz="900" b="0" dirty="0">
                <a:solidFill>
                  <a:srgbClr val="000000"/>
                </a:solidFill>
              </a:rPr>
              <a:t>India	1%</a:t>
            </a:r>
          </a:p>
          <a:p>
            <a:pPr defTabSz="906446" eaLnBrk="0" hangingPunct="0">
              <a:spcBef>
                <a:spcPct val="50000"/>
              </a:spcBef>
              <a:buClr>
                <a:srgbClr val="6D6E71"/>
              </a:buClr>
              <a:buSzPct val="75000"/>
              <a:tabLst>
                <a:tab pos="458788" algn="l"/>
              </a:tabLst>
              <a:defRPr/>
            </a:pPr>
            <a:r>
              <a:rPr lang="en-US" sz="900" b="0" dirty="0">
                <a:solidFill>
                  <a:srgbClr val="000000"/>
                </a:solidFill>
              </a:rPr>
              <a:t>China	2%</a:t>
            </a:r>
          </a:p>
          <a:p>
            <a:pPr defTabSz="906446" eaLnBrk="0" hangingPunct="0">
              <a:spcBef>
                <a:spcPct val="50000"/>
              </a:spcBef>
              <a:buClr>
                <a:srgbClr val="6D6E71"/>
              </a:buClr>
              <a:buSzPct val="75000"/>
              <a:tabLst>
                <a:tab pos="458788" algn="l"/>
              </a:tabLst>
              <a:defRPr/>
            </a:pPr>
            <a:r>
              <a:rPr lang="en-US" sz="900" b="0" dirty="0">
                <a:solidFill>
                  <a:srgbClr val="000000"/>
                </a:solidFill>
              </a:rPr>
              <a:t>Other	5%</a:t>
            </a:r>
          </a:p>
        </p:txBody>
      </p:sp>
      <p:graphicFrame>
        <p:nvGraphicFramePr>
          <p:cNvPr id="7" name="Chart 6"/>
          <p:cNvGraphicFramePr/>
          <p:nvPr>
            <p:extLst>
              <p:ext uri="{D42A27DB-BD31-4B8C-83A1-F6EECF244321}">
                <p14:modId xmlns:p14="http://schemas.microsoft.com/office/powerpoint/2010/main" val="1914966928"/>
              </p:ext>
            </p:extLst>
          </p:nvPr>
        </p:nvGraphicFramePr>
        <p:xfrm>
          <a:off x="4353620" y="2717974"/>
          <a:ext cx="3896021" cy="2597347"/>
        </p:xfrm>
        <a:graphic>
          <a:graphicData uri="http://schemas.openxmlformats.org/drawingml/2006/chart">
            <c:chart xmlns:c="http://schemas.openxmlformats.org/drawingml/2006/chart" xmlns:r="http://schemas.openxmlformats.org/officeDocument/2006/relationships" r:id="rId3"/>
          </a:graphicData>
        </a:graphic>
      </p:graphicFrame>
      <p:sp>
        <p:nvSpPr>
          <p:cNvPr id="21" name="AutoShape 10"/>
          <p:cNvSpPr>
            <a:spLocks/>
          </p:cNvSpPr>
          <p:nvPr/>
        </p:nvSpPr>
        <p:spPr bwMode="auto">
          <a:xfrm flipH="1">
            <a:off x="4826454" y="3754193"/>
            <a:ext cx="199624" cy="1222075"/>
          </a:xfrm>
          <a:prstGeom prst="leftBrace">
            <a:avLst>
              <a:gd name="adj1" fmla="val 39833"/>
              <a:gd name="adj2" fmla="val 50000"/>
            </a:avLst>
          </a:prstGeom>
          <a:noFill/>
          <a:ln w="19050">
            <a:solidFill>
              <a:schemeClr val="tx1"/>
            </a:solidFill>
            <a:round/>
            <a:headEnd/>
            <a:tailEnd/>
          </a:ln>
        </p:spPr>
        <p:txBody>
          <a:bodyPr wrap="none" lIns="90672" tIns="45330" rIns="90672" bIns="45330" anchor="ctr"/>
          <a:lstStyle/>
          <a:p>
            <a:pPr defTabSz="903293" eaLnBrk="0" hangingPunct="0">
              <a:spcBef>
                <a:spcPct val="50000"/>
              </a:spcBef>
              <a:defRPr/>
            </a:pPr>
            <a:endParaRPr lang="en-US" sz="1100" dirty="0">
              <a:solidFill>
                <a:srgbClr val="000000"/>
              </a:solidFill>
            </a:endParaRPr>
          </a:p>
        </p:txBody>
      </p:sp>
      <p:graphicFrame>
        <p:nvGraphicFramePr>
          <p:cNvPr id="25" name="Table 24"/>
          <p:cNvGraphicFramePr>
            <a:graphicFrameLocks noGrp="1"/>
          </p:cNvGraphicFramePr>
          <p:nvPr>
            <p:extLst>
              <p:ext uri="{D42A27DB-BD31-4B8C-83A1-F6EECF244321}">
                <p14:modId xmlns:p14="http://schemas.microsoft.com/office/powerpoint/2010/main" val="800553705"/>
              </p:ext>
            </p:extLst>
          </p:nvPr>
        </p:nvGraphicFramePr>
        <p:xfrm>
          <a:off x="8031416" y="3422620"/>
          <a:ext cx="1466978" cy="1283761"/>
        </p:xfrm>
        <a:graphic>
          <a:graphicData uri="http://schemas.openxmlformats.org/drawingml/2006/table">
            <a:tbl>
              <a:tblPr firstRow="1" bandRow="1">
                <a:tableStyleId>{5C22544A-7EE6-4342-B048-85BDC9FD1C3A}</a:tableStyleId>
              </a:tblPr>
              <a:tblGrid>
                <a:gridCol w="242146"/>
                <a:gridCol w="1224832"/>
              </a:tblGrid>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United</a:t>
                      </a:r>
                      <a:r>
                        <a:rPr lang="en-US" sz="1000" b="0" baseline="0" dirty="0" smtClean="0">
                          <a:solidFill>
                            <a:srgbClr val="000000"/>
                          </a:solidFill>
                        </a:rPr>
                        <a:t> States</a:t>
                      </a:r>
                      <a:r>
                        <a:rPr lang="en-US" sz="1000" b="0" dirty="0" smtClean="0">
                          <a:solidFill>
                            <a:srgbClr val="000000"/>
                          </a:solidFill>
                        </a:rPr>
                        <a:t>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8ABD5"/>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Europe</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E8810D"/>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EM</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7765">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301A"/>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United Kingdom</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D3D028"/>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Japan</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0640D"/>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009013" rtl="0" eaLnBrk="0" fontAlgn="auto" latinLnBrk="0" hangingPunct="0">
                        <a:lnSpc>
                          <a:spcPct val="100000"/>
                        </a:lnSpc>
                        <a:spcBef>
                          <a:spcPts val="240"/>
                        </a:spcBef>
                        <a:spcAft>
                          <a:spcPts val="0"/>
                        </a:spcAft>
                        <a:buClrTx/>
                        <a:buSzTx/>
                        <a:buFontTx/>
                        <a:buNone/>
                        <a:tabLst/>
                        <a:defRPr/>
                      </a:pPr>
                      <a:r>
                        <a:rPr lang="en-US" sz="1000" b="0" dirty="0" smtClean="0">
                          <a:solidFill>
                            <a:srgbClr val="000000"/>
                          </a:solidFill>
                        </a:rPr>
                        <a:t>Other developed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B6B6B8"/>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Tx/>
                        <a:buNone/>
                        <a:tabLst/>
                        <a:defRPr/>
                      </a:pPr>
                      <a:r>
                        <a:rPr lang="en-US" sz="1000" b="0" dirty="0" smtClean="0">
                          <a:solidFill>
                            <a:srgbClr val="000000"/>
                          </a:solidFill>
                        </a:rPr>
                        <a:t>Canada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Text Box 2"/>
          <p:cNvSpPr txBox="1">
            <a:spLocks noChangeArrowheads="1"/>
          </p:cNvSpPr>
          <p:nvPr/>
        </p:nvSpPr>
        <p:spPr bwMode="auto">
          <a:xfrm>
            <a:off x="3990107" y="2054694"/>
            <a:ext cx="3743979" cy="323165"/>
          </a:xfrm>
          <a:prstGeom prst="rect">
            <a:avLst/>
          </a:prstGeom>
          <a:noFill/>
          <a:ln w="9525" algn="ctr">
            <a:noFill/>
            <a:miter lim="800000"/>
            <a:headEnd/>
            <a:tailEnd/>
          </a:ln>
          <a:effectLst/>
        </p:spPr>
        <p:txBody>
          <a:bodyPr wrap="square" lIns="137160" tIns="137160" rIns="0" bIns="0" anchor="ctr">
            <a:spAutoFit/>
          </a:bodyPr>
          <a:lstStyle/>
          <a:p>
            <a:pPr algn="l" defTabSz="911529">
              <a:spcBef>
                <a:spcPts val="0"/>
              </a:spcBef>
              <a:defRPr/>
            </a:pPr>
            <a:r>
              <a:rPr lang="en-US" sz="1200" dirty="0">
                <a:solidFill>
                  <a:srgbClr val="000000"/>
                </a:solidFill>
              </a:rPr>
              <a:t>MSCI ACWI country breakdown</a:t>
            </a:r>
          </a:p>
        </p:txBody>
      </p:sp>
    </p:spTree>
    <p:extLst>
      <p:ext uri="{BB962C8B-B14F-4D97-AF65-F5344CB8AC3E}">
        <p14:creationId xmlns:p14="http://schemas.microsoft.com/office/powerpoint/2010/main" val="2395825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interconnected world</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10</a:t>
            </a:fld>
            <a:endParaRPr lang="en-GB"/>
          </a:p>
        </p:txBody>
      </p:sp>
      <p:sp>
        <p:nvSpPr>
          <p:cNvPr id="5" name="Footer Placeholder 4"/>
          <p:cNvSpPr>
            <a:spLocks noGrp="1"/>
          </p:cNvSpPr>
          <p:nvPr>
            <p:ph type="ftr" sz="quarter" idx="11"/>
          </p:nvPr>
        </p:nvSpPr>
        <p:spPr>
          <a:xfrm>
            <a:off x="458788" y="6432504"/>
            <a:ext cx="4756149" cy="413808"/>
          </a:xfrm>
        </p:spPr>
        <p:txBody>
          <a:bodyPr/>
          <a:lstStyle/>
          <a:p>
            <a:r>
              <a:rPr lang="en-US" dirty="0"/>
              <a:t>Source: U.S. News/Money article. Why US companies aren’t so American anymore, June 2011</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9381302"/>
              </p:ext>
            </p:extLst>
          </p:nvPr>
        </p:nvGraphicFramePr>
        <p:xfrm>
          <a:off x="1684972" y="2401999"/>
          <a:ext cx="6688456" cy="2968402"/>
        </p:xfrm>
        <a:graphic>
          <a:graphicData uri="http://schemas.openxmlformats.org/drawingml/2006/table">
            <a:tbl>
              <a:tblPr firstRow="1" bandRow="1">
                <a:tableStyleId>{5C22544A-7EE6-4342-B048-85BDC9FD1C3A}</a:tableStyleId>
              </a:tblPr>
              <a:tblGrid>
                <a:gridCol w="2216633"/>
                <a:gridCol w="2322649"/>
                <a:gridCol w="2149174"/>
              </a:tblGrid>
              <a:tr h="343756">
                <a:tc>
                  <a:txBody>
                    <a:bodyPr/>
                    <a:lstStyle/>
                    <a:p>
                      <a:r>
                        <a:rPr lang="en-US" sz="1200" dirty="0" smtClean="0"/>
                        <a:t>Company</a:t>
                      </a:r>
                      <a:endParaRPr lang="en-US" sz="1200" dirty="0"/>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8ABD5"/>
                    </a:solidFill>
                  </a:tcPr>
                </a:tc>
                <a:tc>
                  <a:txBody>
                    <a:bodyPr/>
                    <a:lstStyle/>
                    <a:p>
                      <a:pPr algn="ctr"/>
                      <a:r>
                        <a:rPr lang="en-US" sz="1200" dirty="0" smtClean="0"/>
                        <a:t>Total revenue</a:t>
                      </a:r>
                    </a:p>
                    <a:p>
                      <a:pPr algn="ctr"/>
                      <a:r>
                        <a:rPr lang="en-US" sz="1200" b="0" dirty="0" smtClean="0"/>
                        <a:t>(U.S. $ in billions)</a:t>
                      </a:r>
                      <a:endParaRPr lang="en-US" sz="1200" b="0" dirty="0"/>
                    </a:p>
                  </a:txBody>
                  <a:tcPr>
                    <a:lnL w="12700" cap="flat" cmpd="sng" algn="ctr">
                      <a:solidFill>
                        <a:srgbClr val="FFFFFF"/>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8ABD5"/>
                    </a:solidFill>
                  </a:tcPr>
                </a:tc>
                <a:tc>
                  <a:txBody>
                    <a:bodyPr/>
                    <a:lstStyle/>
                    <a:p>
                      <a:pPr algn="ctr"/>
                      <a:r>
                        <a:rPr lang="en-US" sz="1200" dirty="0" smtClean="0"/>
                        <a:t>Percent from </a:t>
                      </a:r>
                    </a:p>
                    <a:p>
                      <a:pPr algn="ctr"/>
                      <a:r>
                        <a:rPr lang="en-US" sz="1200" dirty="0" smtClean="0"/>
                        <a:t>overseas</a:t>
                      </a:r>
                      <a:endParaRPr lang="en-US" sz="1200"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88ABD5"/>
                    </a:solidFill>
                  </a:tcPr>
                </a:tc>
              </a:tr>
              <a:tr h="247457">
                <a:tc>
                  <a:txBody>
                    <a:bodyPr/>
                    <a:lstStyle/>
                    <a:p>
                      <a:pPr algn="l"/>
                      <a:r>
                        <a:rPr lang="en-US" sz="1000" dirty="0" smtClean="0"/>
                        <a:t>Wal-Mart</a:t>
                      </a:r>
                      <a:endParaRPr lang="en-US" sz="1000" dirty="0"/>
                    </a:p>
                  </a:txBody>
                  <a:tcPr>
                    <a:lnL w="12700" cmpd="sng">
                      <a:noFill/>
                    </a:lnL>
                    <a:lnT w="12700" cap="flat" cmpd="sng" algn="ctr">
                      <a:noFill/>
                      <a:prstDash val="solid"/>
                      <a:round/>
                      <a:headEnd type="none" w="med" len="med"/>
                      <a:tailEnd type="none" w="med" len="med"/>
                    </a:lnT>
                    <a:solidFill>
                      <a:srgbClr val="E7EEF7"/>
                    </a:solidFill>
                  </a:tcPr>
                </a:tc>
                <a:tc>
                  <a:txBody>
                    <a:bodyPr/>
                    <a:lstStyle/>
                    <a:p>
                      <a:pPr algn="ctr"/>
                      <a:r>
                        <a:rPr lang="en-US" sz="1000" dirty="0" smtClean="0"/>
                        <a:t>420</a:t>
                      </a:r>
                      <a:endParaRPr lang="en-US" sz="1000" dirty="0"/>
                    </a:p>
                  </a:txBody>
                  <a:tcPr>
                    <a:lnT w="12700" cap="flat" cmpd="sng" algn="ctr">
                      <a:noFill/>
                      <a:prstDash val="solid"/>
                      <a:round/>
                      <a:headEnd type="none" w="med" len="med"/>
                      <a:tailEnd type="none" w="med" len="med"/>
                    </a:lnT>
                    <a:solidFill>
                      <a:srgbClr val="E7EEF7"/>
                    </a:solidFill>
                  </a:tcPr>
                </a:tc>
                <a:tc>
                  <a:txBody>
                    <a:bodyPr/>
                    <a:lstStyle/>
                    <a:p>
                      <a:pPr algn="ctr"/>
                      <a:r>
                        <a:rPr lang="en-US" sz="1000" dirty="0" smtClean="0"/>
                        <a:t>26%</a:t>
                      </a:r>
                      <a:endParaRPr lang="en-US" sz="1000" dirty="0"/>
                    </a:p>
                  </a:txBody>
                  <a:tcPr>
                    <a:lnR w="12700" cmpd="sng">
                      <a:noFill/>
                    </a:lnR>
                    <a:lnT w="12700" cap="flat" cmpd="sng" algn="ctr">
                      <a:noFill/>
                      <a:prstDash val="solid"/>
                      <a:round/>
                      <a:headEnd type="none" w="med" len="med"/>
                      <a:tailEnd type="none" w="med" len="med"/>
                    </a:lnT>
                    <a:solidFill>
                      <a:srgbClr val="E7EEF7"/>
                    </a:solidFill>
                  </a:tcPr>
                </a:tc>
              </a:tr>
              <a:tr h="273639">
                <a:tc>
                  <a:txBody>
                    <a:bodyPr/>
                    <a:lstStyle/>
                    <a:p>
                      <a:pPr algn="l"/>
                      <a:r>
                        <a:rPr lang="en-US" sz="1000" dirty="0" smtClean="0"/>
                        <a:t>Exxon-Mobil </a:t>
                      </a:r>
                      <a:endParaRPr lang="en-US" sz="1000" dirty="0"/>
                    </a:p>
                  </a:txBody>
                  <a:tcPr>
                    <a:lnL w="12700" cmpd="sng">
                      <a:noFill/>
                    </a:lnL>
                    <a:solidFill>
                      <a:srgbClr val="E2E2E3"/>
                    </a:solidFill>
                  </a:tcPr>
                </a:tc>
                <a:tc>
                  <a:txBody>
                    <a:bodyPr/>
                    <a:lstStyle/>
                    <a:p>
                      <a:pPr algn="ctr"/>
                      <a:r>
                        <a:rPr lang="en-US" sz="1000" dirty="0" smtClean="0"/>
                        <a:t>342</a:t>
                      </a:r>
                      <a:endParaRPr lang="en-US" sz="1000" dirty="0"/>
                    </a:p>
                  </a:txBody>
                  <a:tcPr>
                    <a:solidFill>
                      <a:srgbClr val="E2E2E3"/>
                    </a:solidFill>
                  </a:tcPr>
                </a:tc>
                <a:tc>
                  <a:txBody>
                    <a:bodyPr/>
                    <a:lstStyle/>
                    <a:p>
                      <a:pPr algn="ctr"/>
                      <a:r>
                        <a:rPr lang="en-US" sz="1000" dirty="0" smtClean="0"/>
                        <a:t>45%</a:t>
                      </a:r>
                      <a:endParaRPr lang="en-US" sz="1000" dirty="0"/>
                    </a:p>
                  </a:txBody>
                  <a:tcPr>
                    <a:lnR w="12700" cmpd="sng">
                      <a:noFill/>
                    </a:lnR>
                    <a:solidFill>
                      <a:srgbClr val="E2E2E3"/>
                    </a:solidFill>
                  </a:tcPr>
                </a:tc>
              </a:tr>
              <a:tr h="250836">
                <a:tc>
                  <a:txBody>
                    <a:bodyPr/>
                    <a:lstStyle/>
                    <a:p>
                      <a:pPr algn="l"/>
                      <a:r>
                        <a:rPr lang="en-US" sz="1000" dirty="0" smtClean="0"/>
                        <a:t>General Electric</a:t>
                      </a:r>
                      <a:endParaRPr lang="en-US" sz="1000" dirty="0"/>
                    </a:p>
                  </a:txBody>
                  <a:tcPr>
                    <a:lnL w="12700" cmpd="sng">
                      <a:noFill/>
                    </a:lnL>
                    <a:solidFill>
                      <a:srgbClr val="E7EEF7"/>
                    </a:solidFill>
                  </a:tcPr>
                </a:tc>
                <a:tc>
                  <a:txBody>
                    <a:bodyPr/>
                    <a:lstStyle/>
                    <a:p>
                      <a:pPr algn="ctr"/>
                      <a:r>
                        <a:rPr lang="en-US" sz="1000" dirty="0" smtClean="0"/>
                        <a:t>149</a:t>
                      </a:r>
                      <a:endParaRPr lang="en-US" sz="1000" dirty="0"/>
                    </a:p>
                  </a:txBody>
                  <a:tcPr>
                    <a:solidFill>
                      <a:srgbClr val="E7EEF7"/>
                    </a:solidFill>
                  </a:tcPr>
                </a:tc>
                <a:tc>
                  <a:txBody>
                    <a:bodyPr/>
                    <a:lstStyle/>
                    <a:p>
                      <a:pPr algn="ctr"/>
                      <a:r>
                        <a:rPr lang="en-US" sz="1000" dirty="0" smtClean="0"/>
                        <a:t>54%</a:t>
                      </a:r>
                      <a:endParaRPr lang="en-US" sz="1000" dirty="0"/>
                    </a:p>
                  </a:txBody>
                  <a:tcPr>
                    <a:lnR w="12700" cmpd="sng">
                      <a:noFill/>
                    </a:lnR>
                    <a:solidFill>
                      <a:srgbClr val="E7EEF7"/>
                    </a:solidFill>
                  </a:tcPr>
                </a:tc>
              </a:tr>
              <a:tr h="262238">
                <a:tc>
                  <a:txBody>
                    <a:bodyPr/>
                    <a:lstStyle/>
                    <a:p>
                      <a:pPr algn="l"/>
                      <a:r>
                        <a:rPr lang="en-US" sz="1000" dirty="0" smtClean="0"/>
                        <a:t>Bank of America</a:t>
                      </a:r>
                      <a:endParaRPr lang="en-US" sz="1000" dirty="0"/>
                    </a:p>
                  </a:txBody>
                  <a:tcPr>
                    <a:lnL w="12700" cmpd="sng">
                      <a:noFill/>
                    </a:lnL>
                    <a:solidFill>
                      <a:srgbClr val="E2E2E3"/>
                    </a:solidFill>
                  </a:tcPr>
                </a:tc>
                <a:tc>
                  <a:txBody>
                    <a:bodyPr/>
                    <a:lstStyle/>
                    <a:p>
                      <a:pPr algn="ctr"/>
                      <a:r>
                        <a:rPr lang="en-US" sz="1000" dirty="0" smtClean="0"/>
                        <a:t>134</a:t>
                      </a:r>
                      <a:endParaRPr lang="en-US" sz="1000" dirty="0"/>
                    </a:p>
                  </a:txBody>
                  <a:tcPr>
                    <a:solidFill>
                      <a:srgbClr val="E2E2E3"/>
                    </a:solidFill>
                  </a:tcPr>
                </a:tc>
                <a:tc>
                  <a:txBody>
                    <a:bodyPr/>
                    <a:lstStyle/>
                    <a:p>
                      <a:pPr algn="ctr"/>
                      <a:r>
                        <a:rPr lang="en-US" sz="1000" dirty="0" smtClean="0"/>
                        <a:t>20%</a:t>
                      </a:r>
                      <a:endParaRPr lang="en-US" sz="1000" dirty="0"/>
                    </a:p>
                  </a:txBody>
                  <a:tcPr>
                    <a:lnR w="12700" cmpd="sng">
                      <a:noFill/>
                    </a:lnR>
                    <a:solidFill>
                      <a:srgbClr val="E2E2E3"/>
                    </a:solidFill>
                  </a:tcPr>
                </a:tc>
              </a:tr>
              <a:tr h="250836">
                <a:tc>
                  <a:txBody>
                    <a:bodyPr/>
                    <a:lstStyle/>
                    <a:p>
                      <a:pPr algn="l"/>
                      <a:r>
                        <a:rPr lang="en-US" sz="1000" dirty="0" smtClean="0"/>
                        <a:t>Ford</a:t>
                      </a:r>
                      <a:endParaRPr lang="en-US" sz="1000" dirty="0"/>
                    </a:p>
                  </a:txBody>
                  <a:tcPr>
                    <a:lnL w="12700" cmpd="sng">
                      <a:noFill/>
                    </a:lnL>
                    <a:solidFill>
                      <a:srgbClr val="E7EEF7"/>
                    </a:solidFill>
                  </a:tcPr>
                </a:tc>
                <a:tc>
                  <a:txBody>
                    <a:bodyPr/>
                    <a:lstStyle/>
                    <a:p>
                      <a:pPr algn="ctr"/>
                      <a:r>
                        <a:rPr lang="en-US" sz="1000" dirty="0" smtClean="0"/>
                        <a:t>129</a:t>
                      </a:r>
                      <a:endParaRPr lang="en-US" sz="1000" dirty="0"/>
                    </a:p>
                  </a:txBody>
                  <a:tcPr>
                    <a:solidFill>
                      <a:srgbClr val="E7EEF7"/>
                    </a:solidFill>
                  </a:tcPr>
                </a:tc>
                <a:tc>
                  <a:txBody>
                    <a:bodyPr/>
                    <a:lstStyle/>
                    <a:p>
                      <a:pPr algn="ctr"/>
                      <a:r>
                        <a:rPr lang="en-US" sz="1000" dirty="0" smtClean="0"/>
                        <a:t>51%</a:t>
                      </a:r>
                      <a:endParaRPr lang="en-US" sz="1000" dirty="0"/>
                    </a:p>
                  </a:txBody>
                  <a:tcPr>
                    <a:lnR w="12700" cmpd="sng">
                      <a:noFill/>
                    </a:lnR>
                    <a:solidFill>
                      <a:srgbClr val="E7EEF7"/>
                    </a:solidFill>
                  </a:tcPr>
                </a:tc>
              </a:tr>
              <a:tr h="216631">
                <a:tc>
                  <a:txBody>
                    <a:bodyPr/>
                    <a:lstStyle/>
                    <a:p>
                      <a:pPr algn="l"/>
                      <a:r>
                        <a:rPr lang="en-US" sz="1000" dirty="0" smtClean="0"/>
                        <a:t>IBM</a:t>
                      </a:r>
                      <a:endParaRPr lang="en-US" sz="1000" dirty="0"/>
                    </a:p>
                  </a:txBody>
                  <a:tcPr>
                    <a:lnL w="12700" cmpd="sng">
                      <a:noFill/>
                    </a:lnL>
                    <a:solidFill>
                      <a:srgbClr val="E2E2E3"/>
                    </a:solidFill>
                  </a:tcPr>
                </a:tc>
                <a:tc>
                  <a:txBody>
                    <a:bodyPr/>
                    <a:lstStyle/>
                    <a:p>
                      <a:pPr algn="ctr"/>
                      <a:r>
                        <a:rPr lang="en-US" sz="1000" dirty="0" smtClean="0"/>
                        <a:t>100</a:t>
                      </a:r>
                      <a:endParaRPr lang="en-US" sz="1000" dirty="0"/>
                    </a:p>
                  </a:txBody>
                  <a:tcPr>
                    <a:solidFill>
                      <a:srgbClr val="E2E2E3"/>
                    </a:solidFill>
                  </a:tcPr>
                </a:tc>
                <a:tc>
                  <a:txBody>
                    <a:bodyPr/>
                    <a:lstStyle/>
                    <a:p>
                      <a:pPr algn="ctr"/>
                      <a:r>
                        <a:rPr lang="en-US" sz="1000" dirty="0" smtClean="0"/>
                        <a:t>64%</a:t>
                      </a:r>
                      <a:endParaRPr lang="en-US" sz="1000" dirty="0"/>
                    </a:p>
                  </a:txBody>
                  <a:tcPr>
                    <a:lnR w="12700" cmpd="sng">
                      <a:noFill/>
                    </a:lnR>
                    <a:solidFill>
                      <a:srgbClr val="E2E2E3"/>
                    </a:solidFill>
                  </a:tcPr>
                </a:tc>
              </a:tr>
              <a:tr h="239434">
                <a:tc>
                  <a:txBody>
                    <a:bodyPr/>
                    <a:lstStyle/>
                    <a:p>
                      <a:pPr algn="l"/>
                      <a:r>
                        <a:rPr lang="en-US" sz="1000" dirty="0" smtClean="0"/>
                        <a:t>Boeing</a:t>
                      </a:r>
                      <a:endParaRPr lang="en-US" sz="1000" dirty="0"/>
                    </a:p>
                  </a:txBody>
                  <a:tcPr>
                    <a:lnL w="12700" cmpd="sng">
                      <a:noFill/>
                    </a:lnL>
                    <a:solidFill>
                      <a:srgbClr val="E7EEF7"/>
                    </a:solidFill>
                  </a:tcPr>
                </a:tc>
                <a:tc>
                  <a:txBody>
                    <a:bodyPr/>
                    <a:lstStyle/>
                    <a:p>
                      <a:pPr algn="ctr"/>
                      <a:r>
                        <a:rPr lang="en-US" sz="1000" dirty="0" smtClean="0"/>
                        <a:t>64</a:t>
                      </a:r>
                      <a:endParaRPr lang="en-US" sz="1000" dirty="0"/>
                    </a:p>
                  </a:txBody>
                  <a:tcPr>
                    <a:solidFill>
                      <a:srgbClr val="E7EEF7"/>
                    </a:solidFill>
                  </a:tcPr>
                </a:tc>
                <a:tc>
                  <a:txBody>
                    <a:bodyPr/>
                    <a:lstStyle/>
                    <a:p>
                      <a:pPr algn="ctr"/>
                      <a:r>
                        <a:rPr lang="en-US" sz="1000" dirty="0" smtClean="0"/>
                        <a:t>41%</a:t>
                      </a:r>
                      <a:endParaRPr lang="en-US" sz="1000" dirty="0"/>
                    </a:p>
                  </a:txBody>
                  <a:tcPr>
                    <a:lnR w="12700" cmpd="sng">
                      <a:noFill/>
                    </a:lnR>
                    <a:solidFill>
                      <a:srgbClr val="E7EEF7"/>
                    </a:solidFill>
                  </a:tcPr>
                </a:tc>
              </a:tr>
              <a:tr h="250836">
                <a:tc>
                  <a:txBody>
                    <a:bodyPr/>
                    <a:lstStyle/>
                    <a:p>
                      <a:pPr algn="l"/>
                      <a:r>
                        <a:rPr lang="en-US" sz="1000" dirty="0" smtClean="0"/>
                        <a:t>Dow Chemical</a:t>
                      </a:r>
                      <a:endParaRPr lang="en-US" sz="1000" dirty="0"/>
                    </a:p>
                  </a:txBody>
                  <a:tcPr>
                    <a:lnL w="12700" cmpd="sng">
                      <a:noFill/>
                    </a:lnL>
                    <a:solidFill>
                      <a:srgbClr val="E2E2E3"/>
                    </a:solidFill>
                  </a:tcPr>
                </a:tc>
                <a:tc>
                  <a:txBody>
                    <a:bodyPr/>
                    <a:lstStyle/>
                    <a:p>
                      <a:pPr algn="ctr"/>
                      <a:r>
                        <a:rPr lang="en-US" sz="1000" dirty="0" smtClean="0"/>
                        <a:t>54</a:t>
                      </a:r>
                      <a:endParaRPr lang="en-US" sz="1000" dirty="0"/>
                    </a:p>
                  </a:txBody>
                  <a:tcPr>
                    <a:solidFill>
                      <a:srgbClr val="E2E2E3"/>
                    </a:solidFill>
                  </a:tcPr>
                </a:tc>
                <a:tc>
                  <a:txBody>
                    <a:bodyPr/>
                    <a:lstStyle/>
                    <a:p>
                      <a:pPr algn="ctr"/>
                      <a:r>
                        <a:rPr lang="en-US" sz="1000" dirty="0" smtClean="0"/>
                        <a:t>67%</a:t>
                      </a:r>
                      <a:endParaRPr lang="en-US" sz="1000" dirty="0"/>
                    </a:p>
                  </a:txBody>
                  <a:tcPr>
                    <a:lnR w="12700" cmpd="sng">
                      <a:noFill/>
                    </a:lnR>
                    <a:solidFill>
                      <a:srgbClr val="E2E2E3"/>
                    </a:solidFill>
                  </a:tcPr>
                </a:tc>
              </a:tr>
              <a:tr h="228033">
                <a:tc>
                  <a:txBody>
                    <a:bodyPr/>
                    <a:lstStyle/>
                    <a:p>
                      <a:pPr algn="l"/>
                      <a:r>
                        <a:rPr lang="en-US" sz="1000" dirty="0" smtClean="0"/>
                        <a:t>Intel</a:t>
                      </a:r>
                      <a:endParaRPr lang="en-US" sz="1000" dirty="0"/>
                    </a:p>
                  </a:txBody>
                  <a:tcPr>
                    <a:lnL w="12700" cmpd="sng">
                      <a:noFill/>
                    </a:lnL>
                    <a:solidFill>
                      <a:srgbClr val="E7EEF7"/>
                    </a:solidFill>
                  </a:tcPr>
                </a:tc>
                <a:tc>
                  <a:txBody>
                    <a:bodyPr/>
                    <a:lstStyle/>
                    <a:p>
                      <a:pPr algn="ctr"/>
                      <a:r>
                        <a:rPr lang="en-US" sz="1000" dirty="0" smtClean="0"/>
                        <a:t>44</a:t>
                      </a:r>
                      <a:endParaRPr lang="en-US" sz="1000" dirty="0"/>
                    </a:p>
                  </a:txBody>
                  <a:tcPr>
                    <a:solidFill>
                      <a:srgbClr val="E7EEF7"/>
                    </a:solidFill>
                  </a:tcPr>
                </a:tc>
                <a:tc>
                  <a:txBody>
                    <a:bodyPr/>
                    <a:lstStyle/>
                    <a:p>
                      <a:pPr algn="ctr"/>
                      <a:r>
                        <a:rPr lang="en-US" sz="1000" dirty="0" smtClean="0"/>
                        <a:t>85%</a:t>
                      </a:r>
                      <a:endParaRPr lang="en-US" sz="1000" dirty="0"/>
                    </a:p>
                  </a:txBody>
                  <a:tcPr>
                    <a:lnR w="12700" cmpd="sng">
                      <a:noFill/>
                    </a:lnR>
                    <a:solidFill>
                      <a:srgbClr val="E7EEF7"/>
                    </a:solidFill>
                  </a:tcPr>
                </a:tc>
              </a:tr>
              <a:tr h="239434">
                <a:tc>
                  <a:txBody>
                    <a:bodyPr/>
                    <a:lstStyle/>
                    <a:p>
                      <a:pPr algn="l"/>
                      <a:r>
                        <a:rPr lang="en-US" sz="1000" dirty="0" smtClean="0"/>
                        <a:t>McDonald's</a:t>
                      </a:r>
                      <a:endParaRPr lang="en-US" sz="1000" dirty="0"/>
                    </a:p>
                  </a:txBody>
                  <a:tcPr>
                    <a:lnL w="12700" cmpd="sng">
                      <a:noFill/>
                    </a:lnL>
                    <a:lnB w="12700" cmpd="sng">
                      <a:noFill/>
                    </a:lnB>
                    <a:solidFill>
                      <a:srgbClr val="E2E2E3"/>
                    </a:solidFill>
                  </a:tcPr>
                </a:tc>
                <a:tc>
                  <a:txBody>
                    <a:bodyPr/>
                    <a:lstStyle/>
                    <a:p>
                      <a:pPr algn="ctr"/>
                      <a:r>
                        <a:rPr lang="en-US" sz="1000" dirty="0" smtClean="0"/>
                        <a:t>24</a:t>
                      </a:r>
                      <a:endParaRPr lang="en-US" sz="1000" dirty="0"/>
                    </a:p>
                  </a:txBody>
                  <a:tcPr>
                    <a:lnB w="12700" cmpd="sng">
                      <a:noFill/>
                    </a:lnB>
                    <a:solidFill>
                      <a:srgbClr val="E2E2E3"/>
                    </a:solidFill>
                  </a:tcPr>
                </a:tc>
                <a:tc>
                  <a:txBody>
                    <a:bodyPr/>
                    <a:lstStyle/>
                    <a:p>
                      <a:pPr algn="ctr"/>
                      <a:r>
                        <a:rPr lang="en-US" sz="1000" dirty="0" smtClean="0"/>
                        <a:t>66%</a:t>
                      </a:r>
                      <a:endParaRPr lang="en-US" sz="1000" dirty="0"/>
                    </a:p>
                  </a:txBody>
                  <a:tcPr>
                    <a:lnR w="12700" cmpd="sng">
                      <a:noFill/>
                    </a:lnR>
                    <a:lnB w="12700" cmpd="sng">
                      <a:noFill/>
                    </a:lnB>
                    <a:solidFill>
                      <a:srgbClr val="E2E2E3"/>
                    </a:solidFill>
                  </a:tcPr>
                </a:tc>
              </a:tr>
            </a:tbl>
          </a:graphicData>
        </a:graphic>
      </p:graphicFrame>
    </p:spTree>
    <p:extLst>
      <p:ext uri="{BB962C8B-B14F-4D97-AF65-F5344CB8AC3E}">
        <p14:creationId xmlns:p14="http://schemas.microsoft.com/office/powerpoint/2010/main" val="3062924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5011422" y="4197415"/>
            <a:ext cx="4575496" cy="2335041"/>
          </a:xfrm>
          <a:prstGeom prst="rect">
            <a:avLst/>
          </a:prstGeom>
          <a:solidFill>
            <a:srgbClr val="E7EEF7"/>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38" name="Rectangle 37"/>
          <p:cNvSpPr/>
          <p:nvPr/>
        </p:nvSpPr>
        <p:spPr bwMode="auto">
          <a:xfrm>
            <a:off x="5011422" y="1678159"/>
            <a:ext cx="4575496" cy="2335041"/>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36" name="Rectangle 35"/>
          <p:cNvSpPr/>
          <p:nvPr/>
        </p:nvSpPr>
        <p:spPr bwMode="auto">
          <a:xfrm>
            <a:off x="415606" y="4197415"/>
            <a:ext cx="4575496" cy="2335041"/>
          </a:xfrm>
          <a:prstGeom prst="rect">
            <a:avLst/>
          </a:prstGeom>
          <a:solidFill>
            <a:srgbClr val="E7EEF7"/>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31" name="Rectangle 30"/>
          <p:cNvSpPr/>
          <p:nvPr/>
        </p:nvSpPr>
        <p:spPr bwMode="auto">
          <a:xfrm>
            <a:off x="415606" y="1678159"/>
            <a:ext cx="4575496" cy="2335041"/>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What does domicile really tell us?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11</a:t>
            </a:fld>
            <a:endParaRPr lang="en-GB"/>
          </a:p>
        </p:txBody>
      </p:sp>
      <p:sp>
        <p:nvSpPr>
          <p:cNvPr id="5" name="Footer Placeholder 4"/>
          <p:cNvSpPr>
            <a:spLocks noGrp="1"/>
          </p:cNvSpPr>
          <p:nvPr>
            <p:ph type="ftr" sz="quarter" idx="11"/>
          </p:nvPr>
        </p:nvSpPr>
        <p:spPr>
          <a:xfrm>
            <a:off x="458788" y="6547062"/>
            <a:ext cx="8529049" cy="299250"/>
          </a:xfrm>
        </p:spPr>
        <p:txBody>
          <a:bodyPr/>
          <a:lstStyle/>
          <a:p>
            <a:r>
              <a:rPr lang="en-US" dirty="0" smtClean="0"/>
              <a:t>*</a:t>
            </a:r>
            <a:r>
              <a:rPr lang="en-US" dirty="0"/>
              <a:t>Eastern Europe, Middle East, Africa, South America. </a:t>
            </a:r>
            <a:r>
              <a:rPr lang="en-US" dirty="0" smtClean="0"/>
              <a:t/>
            </a:r>
            <a:br>
              <a:rPr lang="en-US" dirty="0" smtClean="0"/>
            </a:br>
            <a:r>
              <a:rPr lang="en-US" dirty="0" smtClean="0"/>
              <a:t>Source</a:t>
            </a:r>
            <a:r>
              <a:rPr lang="en-US" dirty="0"/>
              <a:t>: J.P. Morgan Asset Management; as of 12/31/11. The securities highlighted above have been selected based on their significance. They are not recommendations</a:t>
            </a:r>
            <a:r>
              <a:rPr lang="en-US" dirty="0" smtClean="0"/>
              <a:t>.</a:t>
            </a:r>
            <a:endParaRPr lang="en-US" dirty="0"/>
          </a:p>
        </p:txBody>
      </p:sp>
      <p:sp>
        <p:nvSpPr>
          <p:cNvPr id="6" name="Text Box 8"/>
          <p:cNvSpPr txBox="1">
            <a:spLocks noChangeArrowheads="1"/>
          </p:cNvSpPr>
          <p:nvPr/>
        </p:nvSpPr>
        <p:spPr bwMode="auto">
          <a:xfrm>
            <a:off x="458787" y="1236664"/>
            <a:ext cx="8533891"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marL="912813"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600" b="0" dirty="0">
                <a:solidFill>
                  <a:srgbClr val="000000"/>
                </a:solidFill>
                <a:cs typeface="+mn-cs"/>
              </a:rPr>
              <a:t>Major European companies have diversified revenue </a:t>
            </a:r>
            <a:r>
              <a:rPr lang="en-US" sz="1600" b="0" dirty="0" smtClean="0">
                <a:solidFill>
                  <a:srgbClr val="000000"/>
                </a:solidFill>
                <a:cs typeface="+mn-cs"/>
              </a:rPr>
              <a:t>sources.</a:t>
            </a:r>
            <a:endParaRPr lang="en-US" sz="1600" b="0" dirty="0">
              <a:solidFill>
                <a:srgbClr val="000000"/>
              </a:solidFill>
              <a:cs typeface="+mn-cs"/>
            </a:endParaRPr>
          </a:p>
        </p:txBody>
      </p:sp>
      <p:graphicFrame>
        <p:nvGraphicFramePr>
          <p:cNvPr id="10" name="Chart 32"/>
          <p:cNvGraphicFramePr>
            <a:graphicFrameLocks/>
          </p:cNvGraphicFramePr>
          <p:nvPr>
            <p:extLst>
              <p:ext uri="{D42A27DB-BD31-4B8C-83A1-F6EECF244321}">
                <p14:modId xmlns:p14="http://schemas.microsoft.com/office/powerpoint/2010/main" val="1558726675"/>
              </p:ext>
            </p:extLst>
          </p:nvPr>
        </p:nvGraphicFramePr>
        <p:xfrm>
          <a:off x="4196978" y="4586973"/>
          <a:ext cx="4381500" cy="19859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0"/>
          <p:cNvSpPr>
            <a:spLocks noGrp="1"/>
          </p:cNvSpPr>
          <p:nvPr>
            <p:ph sz="half" idx="1"/>
          </p:nvPr>
        </p:nvSpPr>
        <p:spPr>
          <a:xfrm>
            <a:off x="600891" y="1829581"/>
            <a:ext cx="4124841" cy="1849224"/>
          </a:xfrm>
        </p:spPr>
        <p:txBody>
          <a:bodyPr/>
          <a:lstStyle/>
          <a:p>
            <a:pPr marL="0" indent="0">
              <a:spcBef>
                <a:spcPts val="983"/>
              </a:spcBef>
              <a:buNone/>
            </a:pPr>
            <a:r>
              <a:rPr lang="en-US" sz="1200" b="1" dirty="0" smtClean="0"/>
              <a:t>Schneider Electric — French </a:t>
            </a:r>
            <a:r>
              <a:rPr lang="en-US" sz="1200" b="1" dirty="0"/>
              <a:t>industrial </a:t>
            </a:r>
            <a:r>
              <a:rPr lang="en-US" sz="1200" b="1" dirty="0" smtClean="0"/>
              <a:t>cyclical company</a:t>
            </a:r>
          </a:p>
          <a:p>
            <a:pPr>
              <a:spcBef>
                <a:spcPts val="983"/>
              </a:spcBef>
            </a:pPr>
            <a:r>
              <a:rPr sz="1100" dirty="0" smtClean="0"/>
              <a:t>Global </a:t>
            </a:r>
            <a:r>
              <a:rPr sz="1100" dirty="0"/>
              <a:t>manufacturer of electrical distribution and industrial engineering equipment</a:t>
            </a:r>
          </a:p>
          <a:p>
            <a:pPr>
              <a:spcBef>
                <a:spcPts val="983"/>
              </a:spcBef>
            </a:pPr>
            <a:r>
              <a:rPr sz="1100" dirty="0"/>
              <a:t>U.S. and European growth coming from industry, datacenter and energy efficiency initiatives</a:t>
            </a:r>
          </a:p>
          <a:p>
            <a:pPr>
              <a:spcBef>
                <a:spcPts val="983"/>
              </a:spcBef>
            </a:pPr>
            <a:r>
              <a:rPr sz="1100" dirty="0"/>
              <a:t>Increased focus on China while maintaining a strong presence in the U.S.</a:t>
            </a:r>
          </a:p>
          <a:p>
            <a:pPr>
              <a:spcBef>
                <a:spcPts val="983"/>
              </a:spcBef>
            </a:pPr>
            <a:r>
              <a:rPr sz="1100" dirty="0"/>
              <a:t>Above-average pricing power as customers are </a:t>
            </a:r>
            <a:br>
              <a:rPr sz="1100" dirty="0"/>
            </a:br>
            <a:r>
              <a:rPr sz="1100" dirty="0"/>
              <a:t>less concentrated </a:t>
            </a:r>
          </a:p>
        </p:txBody>
      </p:sp>
      <p:sp>
        <p:nvSpPr>
          <p:cNvPr id="12" name="Content Placeholder 11"/>
          <p:cNvSpPr txBox="1">
            <a:spLocks/>
          </p:cNvSpPr>
          <p:nvPr/>
        </p:nvSpPr>
        <p:spPr bwMode="auto">
          <a:xfrm>
            <a:off x="600891" y="4328874"/>
            <a:ext cx="3985164" cy="1754326"/>
          </a:xfrm>
          <a:prstGeom prst="rect">
            <a:avLst/>
          </a:prstGeom>
          <a:noFill/>
          <a:ln>
            <a:noFill/>
          </a:ln>
          <a:effectLst/>
          <a:extLst>
            <a:ext uri="{909E8E84-426E-40DD-AFC4-6F175D3DCCD1}">
              <a14:hiddenFill xmlns:a14="http://schemas.microsoft.com/office/drawing/2010/main">
                <a:solidFill>
                  <a:srgbClr val="E3F3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18900000" algn="ctr" rotWithShape="0">
                    <a:srgbClr val="4B734F">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marL="228574" indent="-228574" algn="l" defTabSz="722229" rtl="0" eaLnBrk="0" fontAlgn="base" hangingPunct="0">
              <a:spcBef>
                <a:spcPct val="115000"/>
              </a:spcBef>
              <a:spcAft>
                <a:spcPct val="0"/>
              </a:spcAft>
              <a:buClr>
                <a:srgbClr val="6D6E71"/>
              </a:buClr>
              <a:buSzPct val="75000"/>
              <a:buFont typeface="Wingdings" charset="0"/>
              <a:buChar char="n"/>
              <a:defRPr sz="1400">
                <a:solidFill>
                  <a:schemeClr val="tx1"/>
                </a:solidFill>
                <a:latin typeface="+mn-lt"/>
                <a:ea typeface="+mn-ea"/>
                <a:cs typeface="ＭＳ Ｐゴシック" charset="0"/>
              </a:defRPr>
            </a:lvl1pPr>
            <a:lvl2pPr marL="404765" indent="-174604"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2pPr>
            <a:lvl3pPr marL="569846" indent="-163494"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3pPr>
            <a:lvl4pPr marL="746038" indent="-173017"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4pPr>
            <a:lvl5pPr marL="91270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5pPr>
            <a:lvl6pPr marL="136985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6pPr>
            <a:lvl7pPr marL="1826999"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7pPr>
            <a:lvl8pPr marL="228414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8pPr>
            <a:lvl9pPr marL="274129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9pPr>
          </a:lstStyle>
          <a:p>
            <a:pPr marL="0" indent="0" defTabSz="701243">
              <a:buNone/>
              <a:defRPr/>
            </a:pPr>
            <a:r>
              <a:rPr lang="en-US" sz="1200" dirty="0" smtClean="0"/>
              <a:t>Unilever — Anglo-Dutch consumer products company</a:t>
            </a:r>
            <a:endParaRPr lang="en-US" sz="1200" dirty="0"/>
          </a:p>
          <a:p>
            <a:pPr marL="237732" lvl="1" indent="-237732">
              <a:spcBef>
                <a:spcPts val="983"/>
              </a:spcBef>
              <a:buFont typeface="Wingdings" pitchFamily="2" charset="2"/>
              <a:buChar char="n"/>
            </a:pPr>
            <a:r>
              <a:rPr lang="en-US" sz="1100" b="0" dirty="0" smtClean="0"/>
              <a:t>Transformational managerial changes created a more entrepreneurial culture</a:t>
            </a:r>
          </a:p>
          <a:p>
            <a:pPr marL="237732" lvl="1" indent="-237732">
              <a:spcBef>
                <a:spcPts val="983"/>
              </a:spcBef>
              <a:buFont typeface="Wingdings" pitchFamily="2" charset="2"/>
              <a:buChar char="n"/>
            </a:pPr>
            <a:r>
              <a:rPr lang="en-US" sz="1100" b="0" dirty="0" smtClean="0"/>
              <a:t>Relatively buoyant growth in emerging markets should continue to drive the top-line with strong underlying volume growth and market share gains</a:t>
            </a:r>
          </a:p>
          <a:p>
            <a:pPr marL="237732" lvl="1" indent="-237732">
              <a:spcBef>
                <a:spcPts val="983"/>
              </a:spcBef>
              <a:buFont typeface="Wingdings" pitchFamily="2" charset="2"/>
              <a:buChar char="n"/>
            </a:pPr>
            <a:r>
              <a:rPr lang="en-US" sz="1100" b="0" dirty="0" smtClean="0"/>
              <a:t>Management is clearly focusing on consistent delivery </a:t>
            </a:r>
            <a:br>
              <a:rPr lang="en-US" sz="1100" b="0" dirty="0" smtClean="0"/>
            </a:br>
            <a:r>
              <a:rPr lang="en-US" sz="1100" b="0" dirty="0" smtClean="0"/>
              <a:t>of growth</a:t>
            </a:r>
          </a:p>
        </p:txBody>
      </p:sp>
      <p:graphicFrame>
        <p:nvGraphicFramePr>
          <p:cNvPr id="17" name="Chart 26"/>
          <p:cNvGraphicFramePr>
            <a:graphicFrameLocks/>
          </p:cNvGraphicFramePr>
          <p:nvPr>
            <p:extLst>
              <p:ext uri="{D42A27DB-BD31-4B8C-83A1-F6EECF244321}">
                <p14:modId xmlns:p14="http://schemas.microsoft.com/office/powerpoint/2010/main" val="1311246484"/>
              </p:ext>
            </p:extLst>
          </p:nvPr>
        </p:nvGraphicFramePr>
        <p:xfrm>
          <a:off x="4196978" y="2034231"/>
          <a:ext cx="4381500" cy="1985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838764369"/>
              </p:ext>
            </p:extLst>
          </p:nvPr>
        </p:nvGraphicFramePr>
        <p:xfrm>
          <a:off x="7872813" y="2694094"/>
          <a:ext cx="1466978" cy="735763"/>
        </p:xfrm>
        <a:graphic>
          <a:graphicData uri="http://schemas.openxmlformats.org/drawingml/2006/table">
            <a:tbl>
              <a:tblPr firstRow="1" bandRow="1">
                <a:tableStyleId>{5C22544A-7EE6-4342-B048-85BDC9FD1C3A}</a:tableStyleId>
              </a:tblPr>
              <a:tblGrid>
                <a:gridCol w="235538"/>
                <a:gridCol w="1231440"/>
              </a:tblGrid>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mn-lt"/>
                          <a:ea typeface="+mn-ea"/>
                          <a:cs typeface="+mn-cs"/>
                        </a:rPr>
                        <a:t>■</a:t>
                      </a:r>
                      <a:endParaRPr kumimoji="0" lang="en-US" sz="900" b="0" i="0" u="none" strike="noStrike" kern="1200" cap="none" spc="0" normalizeH="0" baseline="0" noProof="0" dirty="0" smtClean="0">
                        <a:ln>
                          <a:noFill/>
                        </a:ln>
                        <a:solidFill>
                          <a:srgbClr val="E8810D"/>
                        </a:solidFill>
                        <a:effectLst/>
                        <a:uLnTx/>
                        <a:uFillTx/>
                        <a:latin typeface="+mn-lt"/>
                        <a:ea typeface="+mn-ea"/>
                        <a:cs typeface="+mn-cs"/>
                      </a:endParaRP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900" b="0" dirty="0" smtClean="0">
                          <a:solidFill>
                            <a:srgbClr val="000000"/>
                          </a:solidFill>
                        </a:rPr>
                        <a:t>Developed Europe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8ABD5"/>
                          </a:solidFill>
                          <a:effectLst/>
                          <a:uLnTx/>
                          <a:uFillTx/>
                          <a:latin typeface="+mn-lt"/>
                          <a:ea typeface="+mn-ea"/>
                          <a:cs typeface="+mn-cs"/>
                        </a:rPr>
                        <a:t>■</a:t>
                      </a:r>
                      <a:endParaRPr kumimoji="0" lang="en-US" sz="900" b="0" i="0" u="none" strike="noStrike" kern="1200" cap="none" spc="0" normalizeH="0" baseline="0" noProof="0" dirty="0" smtClean="0">
                        <a:ln>
                          <a:noFill/>
                        </a:ln>
                        <a:solidFill>
                          <a:srgbClr val="6D6E71"/>
                        </a:solidFill>
                        <a:effectLst/>
                        <a:uLnTx/>
                        <a:uFillTx/>
                        <a:latin typeface="+mn-lt"/>
                        <a:ea typeface="+mn-ea"/>
                        <a:cs typeface="+mn-cs"/>
                      </a:endParaRP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900" b="0" dirty="0" smtClean="0">
                          <a:solidFill>
                            <a:srgbClr val="000000"/>
                          </a:solidFill>
                        </a:rPr>
                        <a:t>Asia</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E8810D"/>
                          </a:solidFill>
                          <a:effectLst/>
                          <a:uLnTx/>
                          <a:uFillTx/>
                          <a:latin typeface="+mn-lt"/>
                          <a:ea typeface="+mn-ea"/>
                          <a:cs typeface="+mn-cs"/>
                        </a:rPr>
                        <a:t>■</a:t>
                      </a:r>
                      <a:endParaRPr kumimoji="0" lang="en-US" sz="900" b="0" i="0" u="none" strike="noStrike" kern="1200" cap="none" spc="0" normalizeH="0" baseline="0" noProof="0" dirty="0" smtClean="0">
                        <a:ln>
                          <a:noFill/>
                        </a:ln>
                        <a:solidFill>
                          <a:srgbClr val="88ABD5"/>
                        </a:solidFill>
                        <a:effectLst/>
                        <a:uLnTx/>
                        <a:uFillTx/>
                        <a:latin typeface="+mn-lt"/>
                        <a:ea typeface="+mn-ea"/>
                        <a:cs typeface="+mn-cs"/>
                      </a:endParaRP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009013" rtl="0" eaLnBrk="0" fontAlgn="auto" latinLnBrk="0" hangingPunct="0">
                        <a:lnSpc>
                          <a:spcPct val="100000"/>
                        </a:lnSpc>
                        <a:spcBef>
                          <a:spcPts val="240"/>
                        </a:spcBef>
                        <a:spcAft>
                          <a:spcPts val="0"/>
                        </a:spcAft>
                        <a:buClrTx/>
                        <a:buSzTx/>
                        <a:buFontTx/>
                        <a:buNone/>
                        <a:tabLst/>
                        <a:defRPr/>
                      </a:pPr>
                      <a:r>
                        <a:rPr lang="en-US" sz="900" b="0" dirty="0" smtClean="0">
                          <a:solidFill>
                            <a:srgbClr val="000000"/>
                          </a:solidFill>
                        </a:rPr>
                        <a:t>North America</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7765">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301A"/>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900" b="0" dirty="0" smtClean="0">
                          <a:solidFill>
                            <a:srgbClr val="000000"/>
                          </a:solidFill>
                        </a:rPr>
                        <a:t>Rest of the world*</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Rectangle 22"/>
          <p:cNvSpPr/>
          <p:nvPr/>
        </p:nvSpPr>
        <p:spPr bwMode="auto">
          <a:xfrm>
            <a:off x="7865341" y="2601084"/>
            <a:ext cx="1426273" cy="918598"/>
          </a:xfrm>
          <a:prstGeom prst="rect">
            <a:avLst/>
          </a:prstGeom>
          <a:noFill/>
          <a:ln w="6350" cmpd="sng">
            <a:solidFill>
              <a:schemeClr val="tx1"/>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369077867"/>
              </p:ext>
            </p:extLst>
          </p:nvPr>
        </p:nvGraphicFramePr>
        <p:xfrm>
          <a:off x="7881606" y="5278981"/>
          <a:ext cx="1466978" cy="553097"/>
        </p:xfrm>
        <a:graphic>
          <a:graphicData uri="http://schemas.openxmlformats.org/drawingml/2006/table">
            <a:tbl>
              <a:tblPr firstRow="1" bandRow="1">
                <a:tableStyleId>{5C22544A-7EE6-4342-B048-85BDC9FD1C3A}</a:tableStyleId>
              </a:tblPr>
              <a:tblGrid>
                <a:gridCol w="242486"/>
                <a:gridCol w="1224492"/>
              </a:tblGrid>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900" b="0" dirty="0" smtClean="0">
                          <a:solidFill>
                            <a:srgbClr val="000000"/>
                          </a:solidFill>
                        </a:rPr>
                        <a:t>Asia and Africa</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8ABD5"/>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009013" rtl="0" eaLnBrk="0" fontAlgn="auto" latinLnBrk="0" hangingPunct="0">
                        <a:lnSpc>
                          <a:spcPct val="100000"/>
                        </a:lnSpc>
                        <a:spcBef>
                          <a:spcPts val="240"/>
                        </a:spcBef>
                        <a:spcAft>
                          <a:spcPts val="0"/>
                        </a:spcAft>
                        <a:buClrTx/>
                        <a:buSzTx/>
                        <a:buFontTx/>
                        <a:buNone/>
                        <a:tabLst/>
                        <a:defRPr/>
                      </a:pPr>
                      <a:r>
                        <a:rPr lang="en-US" sz="900" b="0" dirty="0" smtClean="0">
                          <a:solidFill>
                            <a:srgbClr val="000000"/>
                          </a:solidFill>
                        </a:rPr>
                        <a:t>The Americas</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7765">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E8810D"/>
                          </a:solidFill>
                          <a:effectLst/>
                          <a:uLnTx/>
                          <a:uFillTx/>
                          <a:latin typeface="+mn-lt"/>
                          <a:ea typeface="+mn-ea"/>
                          <a:cs typeface="+mn-cs"/>
                        </a:rPr>
                        <a:t>■</a:t>
                      </a:r>
                    </a:p>
                  </a:txBody>
                  <a:tcPr marL="18288" marR="18288"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009013" rtl="0" eaLnBrk="0" fontAlgn="auto" latinLnBrk="0" hangingPunct="0">
                        <a:lnSpc>
                          <a:spcPct val="100000"/>
                        </a:lnSpc>
                        <a:spcBef>
                          <a:spcPts val="240"/>
                        </a:spcBef>
                        <a:spcAft>
                          <a:spcPts val="0"/>
                        </a:spcAft>
                        <a:buClrTx/>
                        <a:buSzTx/>
                        <a:buFontTx/>
                        <a:buNone/>
                        <a:tabLst/>
                        <a:defRPr/>
                      </a:pPr>
                      <a:r>
                        <a:rPr lang="en-US" sz="900" b="0" dirty="0" smtClean="0">
                          <a:solidFill>
                            <a:srgbClr val="000000"/>
                          </a:solidFill>
                        </a:rPr>
                        <a:t>Europe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5" name="Rectangle 24"/>
          <p:cNvSpPr/>
          <p:nvPr/>
        </p:nvSpPr>
        <p:spPr bwMode="auto">
          <a:xfrm>
            <a:off x="7865342" y="5195910"/>
            <a:ext cx="1426273" cy="723220"/>
          </a:xfrm>
          <a:prstGeom prst="rect">
            <a:avLst/>
          </a:prstGeom>
          <a:noFill/>
          <a:ln w="6350" cmpd="sng">
            <a:solidFill>
              <a:schemeClr val="tx1"/>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30" name="Text Box 2"/>
          <p:cNvSpPr txBox="1">
            <a:spLocks noChangeArrowheads="1"/>
          </p:cNvSpPr>
          <p:nvPr/>
        </p:nvSpPr>
        <p:spPr bwMode="auto">
          <a:xfrm>
            <a:off x="5027613" y="4207932"/>
            <a:ext cx="3743979" cy="323165"/>
          </a:xfrm>
          <a:prstGeom prst="rect">
            <a:avLst/>
          </a:prstGeom>
          <a:noFill/>
          <a:ln w="9525" algn="ctr">
            <a:noFill/>
            <a:miter lim="800000"/>
            <a:headEnd/>
            <a:tailEnd/>
          </a:ln>
          <a:effectLst/>
        </p:spPr>
        <p:txBody>
          <a:bodyPr wrap="square" lIns="137160" tIns="137160" rIns="0" bIns="0" anchor="ctr">
            <a:spAutoFit/>
          </a:bodyPr>
          <a:lstStyle/>
          <a:p>
            <a:pPr algn="l" defTabSz="911529">
              <a:spcBef>
                <a:spcPts val="0"/>
              </a:spcBef>
              <a:defRPr/>
            </a:pPr>
            <a:r>
              <a:rPr lang="en-US" sz="1200" dirty="0"/>
              <a:t>2011 revenue breakdown by region</a:t>
            </a:r>
          </a:p>
        </p:txBody>
      </p:sp>
      <p:sp>
        <p:nvSpPr>
          <p:cNvPr id="33" name="Text Box 2"/>
          <p:cNvSpPr txBox="1">
            <a:spLocks noChangeArrowheads="1"/>
          </p:cNvSpPr>
          <p:nvPr/>
        </p:nvSpPr>
        <p:spPr bwMode="auto">
          <a:xfrm>
            <a:off x="5027613" y="1678159"/>
            <a:ext cx="3743979" cy="323165"/>
          </a:xfrm>
          <a:prstGeom prst="rect">
            <a:avLst/>
          </a:prstGeom>
          <a:noFill/>
          <a:ln w="9525" algn="ctr">
            <a:noFill/>
            <a:miter lim="800000"/>
            <a:headEnd/>
            <a:tailEnd/>
          </a:ln>
          <a:effectLst/>
        </p:spPr>
        <p:txBody>
          <a:bodyPr wrap="square" lIns="137160" tIns="137160" rIns="0" bIns="0" anchor="ctr">
            <a:spAutoFit/>
          </a:bodyPr>
          <a:lstStyle/>
          <a:p>
            <a:pPr algn="l" defTabSz="911529">
              <a:spcBef>
                <a:spcPts val="0"/>
              </a:spcBef>
              <a:defRPr/>
            </a:pPr>
            <a:r>
              <a:rPr lang="en-US" sz="1200" dirty="0"/>
              <a:t>2011 revenue breakdown by region</a:t>
            </a:r>
          </a:p>
        </p:txBody>
      </p:sp>
    </p:spTree>
    <p:extLst>
      <p:ext uri="{BB962C8B-B14F-4D97-AF65-F5344CB8AC3E}">
        <p14:creationId xmlns:p14="http://schemas.microsoft.com/office/powerpoint/2010/main" val="2461099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214937" y="1595120"/>
            <a:ext cx="4383088" cy="4475114"/>
          </a:xfrm>
          <a:prstGeom prst="rect">
            <a:avLst/>
          </a:prstGeom>
          <a:solidFill>
            <a:srgbClr val="E7EEF7"/>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4" name="Rectangle 23"/>
          <p:cNvSpPr/>
          <p:nvPr/>
        </p:nvSpPr>
        <p:spPr bwMode="auto">
          <a:xfrm>
            <a:off x="460375" y="1595120"/>
            <a:ext cx="4383088" cy="4475114"/>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Correlation between equity returns and GDP growth</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12</a:t>
            </a:fld>
            <a:endParaRPr lang="en-GB"/>
          </a:p>
        </p:txBody>
      </p:sp>
      <p:sp>
        <p:nvSpPr>
          <p:cNvPr id="5" name="Footer Placeholder 4"/>
          <p:cNvSpPr>
            <a:spLocks noGrp="1"/>
          </p:cNvSpPr>
          <p:nvPr>
            <p:ph type="ftr" sz="quarter" idx="11"/>
          </p:nvPr>
        </p:nvSpPr>
        <p:spPr>
          <a:xfrm>
            <a:off x="458789" y="6432504"/>
            <a:ext cx="4700586" cy="413808"/>
          </a:xfrm>
        </p:spPr>
        <p:txBody>
          <a:bodyPr/>
          <a:lstStyle/>
          <a:p>
            <a:r>
              <a:rPr lang="en-US" dirty="0"/>
              <a:t>Shown for illustrative purposes only. Past performance is not indicative of future results. </a:t>
            </a:r>
          </a:p>
        </p:txBody>
      </p:sp>
      <p:sp>
        <p:nvSpPr>
          <p:cNvPr id="12" name="Text Box 4"/>
          <p:cNvSpPr txBox="1">
            <a:spLocks noChangeArrowheads="1"/>
          </p:cNvSpPr>
          <p:nvPr/>
        </p:nvSpPr>
        <p:spPr bwMode="auto">
          <a:xfrm>
            <a:off x="461542" y="6244695"/>
            <a:ext cx="4378746" cy="410369"/>
          </a:xfrm>
          <a:prstGeom prst="rect">
            <a:avLst/>
          </a:prstGeom>
          <a:noFill/>
          <a:ln w="9525">
            <a:noFill/>
            <a:miter lim="800000"/>
            <a:headEnd/>
            <a:tailEnd/>
          </a:ln>
        </p:spPr>
        <p:txBody>
          <a:bodyPr wrap="square" lIns="0" tIns="0" rIns="0" bIns="0" anchor="b">
            <a:spAutoFit/>
          </a:bodyPr>
          <a:lstStyle/>
          <a:p>
            <a:pPr algn="l" defTabSz="706725" eaLnBrk="0" hangingPunct="0">
              <a:lnSpc>
                <a:spcPts val="800"/>
              </a:lnSpc>
              <a:spcBef>
                <a:spcPts val="100"/>
              </a:spcBef>
            </a:pPr>
            <a:r>
              <a:rPr lang="en-US" sz="800" b="0" dirty="0">
                <a:solidFill>
                  <a:srgbClr val="000000"/>
                </a:solidFill>
                <a:latin typeface="Arial Narrow" pitchFamily="34" charset="0"/>
              </a:rPr>
              <a:t>Source: </a:t>
            </a:r>
            <a:r>
              <a:rPr lang="en-US" sz="800" b="0" dirty="0" smtClean="0">
                <a:solidFill>
                  <a:srgbClr val="000000"/>
                </a:solidFill>
                <a:latin typeface="Arial Narrow" pitchFamily="34" charset="0"/>
              </a:rPr>
              <a:t>Investment Strategy Group, ABN-AMRO Global Investment Returns Yearbook 2005, data as of 2005, measuring correlation between equity returns of 17 country index consisting of Australia, Belgium, Canada, Denmark, France, Germany, Ireland, Italy, Japan, Netherlands, South Africa, Spain, Sweden, Switzerland, United Kingdom and the United States and their respective GDPs.</a:t>
            </a:r>
            <a:endParaRPr lang="en-US" sz="800" b="0" dirty="0">
              <a:solidFill>
                <a:srgbClr val="000000"/>
              </a:solidFill>
              <a:latin typeface="Arial Narrow" pitchFamily="34"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2040792760"/>
              </p:ext>
            </p:extLst>
          </p:nvPr>
        </p:nvGraphicFramePr>
        <p:xfrm>
          <a:off x="5272098" y="2853938"/>
          <a:ext cx="4341063" cy="2916236"/>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 Box 4"/>
          <p:cNvSpPr txBox="1">
            <a:spLocks noChangeArrowheads="1"/>
          </p:cNvSpPr>
          <p:nvPr/>
        </p:nvSpPr>
        <p:spPr bwMode="auto">
          <a:xfrm>
            <a:off x="5223198" y="6253926"/>
            <a:ext cx="4379591" cy="452261"/>
          </a:xfrm>
          <a:prstGeom prst="rect">
            <a:avLst/>
          </a:prstGeom>
          <a:noFill/>
          <a:ln w="9525">
            <a:noFill/>
            <a:miter lim="800000"/>
            <a:headEnd/>
            <a:tailEnd/>
          </a:ln>
        </p:spPr>
        <p:txBody>
          <a:bodyPr wrap="square" lIns="0" tIns="0" rIns="0" bIns="0" anchor="b">
            <a:spAutoFit/>
          </a:bodyPr>
          <a:lstStyle/>
          <a:p>
            <a:pPr algn="l" defTabSz="706725" eaLnBrk="0" hangingPunct="0">
              <a:lnSpc>
                <a:spcPts val="800"/>
              </a:lnSpc>
              <a:spcBef>
                <a:spcPts val="100"/>
              </a:spcBef>
            </a:pPr>
            <a:r>
              <a:rPr lang="en-US" sz="800" b="0" dirty="0" smtClean="0">
                <a:solidFill>
                  <a:srgbClr val="000000"/>
                </a:solidFill>
                <a:latin typeface="Arial Narrow" pitchFamily="34" charset="0"/>
              </a:rPr>
              <a:t>All figures are annualized.</a:t>
            </a:r>
          </a:p>
          <a:p>
            <a:pPr algn="l" defTabSz="706725" eaLnBrk="0" hangingPunct="0">
              <a:lnSpc>
                <a:spcPts val="800"/>
              </a:lnSpc>
              <a:spcBef>
                <a:spcPts val="100"/>
              </a:spcBef>
            </a:pPr>
            <a:r>
              <a:rPr lang="en-US" sz="800" b="0" dirty="0" smtClean="0">
                <a:solidFill>
                  <a:srgbClr val="000000"/>
                </a:solidFill>
                <a:latin typeface="Arial Narrow" pitchFamily="34" charset="0"/>
              </a:rPr>
              <a:t>*GDP Growth through 2009 since 1992.</a:t>
            </a:r>
          </a:p>
          <a:p>
            <a:pPr algn="l" defTabSz="706725" eaLnBrk="0" hangingPunct="0">
              <a:lnSpc>
                <a:spcPts val="800"/>
              </a:lnSpc>
              <a:spcBef>
                <a:spcPts val="100"/>
              </a:spcBef>
            </a:pPr>
            <a:r>
              <a:rPr lang="en-US" sz="800" b="0" dirty="0" smtClean="0">
                <a:solidFill>
                  <a:srgbClr val="000000"/>
                </a:solidFill>
                <a:latin typeface="Arial Narrow" pitchFamily="34" charset="0"/>
              </a:rPr>
              <a:t>**EPS Growth October 1995 – December 2010.</a:t>
            </a:r>
          </a:p>
          <a:p>
            <a:pPr algn="l" defTabSz="706725" eaLnBrk="0" hangingPunct="0">
              <a:lnSpc>
                <a:spcPts val="800"/>
              </a:lnSpc>
              <a:spcBef>
                <a:spcPts val="100"/>
              </a:spcBef>
            </a:pPr>
            <a:r>
              <a:rPr lang="en-US" sz="800" b="0" dirty="0" smtClean="0">
                <a:solidFill>
                  <a:srgbClr val="000000"/>
                </a:solidFill>
                <a:latin typeface="Arial Narrow" pitchFamily="34" charset="0"/>
              </a:rPr>
              <a:t>Source: Investment Strategy Group, IMF WEO October 2010, Datastream, MSCI. </a:t>
            </a:r>
            <a:endParaRPr lang="en-US" sz="800" b="0" dirty="0">
              <a:solidFill>
                <a:srgbClr val="000000"/>
              </a:solidFill>
              <a:latin typeface="Arial Narrow" pitchFamily="34" charset="0"/>
            </a:endParaRPr>
          </a:p>
        </p:txBody>
      </p:sp>
      <p:graphicFrame>
        <p:nvGraphicFramePr>
          <p:cNvPr id="21" name="Object 4"/>
          <p:cNvGraphicFramePr>
            <a:graphicFrameLocks noChangeAspect="1"/>
          </p:cNvGraphicFramePr>
          <p:nvPr>
            <p:extLst>
              <p:ext uri="{D42A27DB-BD31-4B8C-83A1-F6EECF244321}">
                <p14:modId xmlns:p14="http://schemas.microsoft.com/office/powerpoint/2010/main" val="6998816"/>
              </p:ext>
            </p:extLst>
          </p:nvPr>
        </p:nvGraphicFramePr>
        <p:xfrm>
          <a:off x="466729" y="2171851"/>
          <a:ext cx="4341063" cy="3479801"/>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1032933" y="5726602"/>
            <a:ext cx="3530600" cy="138499"/>
          </a:xfrm>
          <a:prstGeom prst="rect">
            <a:avLst/>
          </a:prstGeom>
          <a:noFill/>
        </p:spPr>
        <p:txBody>
          <a:bodyPr wrap="square" lIns="0" tIns="0" rIns="0" bIns="0" rtlCol="0">
            <a:spAutoFit/>
          </a:bodyPr>
          <a:lstStyle/>
          <a:p>
            <a:r>
              <a:rPr lang="en-US" sz="900" b="0" dirty="0" smtClean="0"/>
              <a:t>Number of years for which data is available</a:t>
            </a:r>
          </a:p>
        </p:txBody>
      </p:sp>
      <p:sp>
        <p:nvSpPr>
          <p:cNvPr id="18" name="Text Box 2"/>
          <p:cNvSpPr txBox="1">
            <a:spLocks noChangeArrowheads="1"/>
          </p:cNvSpPr>
          <p:nvPr/>
        </p:nvSpPr>
        <p:spPr bwMode="auto">
          <a:xfrm>
            <a:off x="462376" y="1595120"/>
            <a:ext cx="3743979" cy="507831"/>
          </a:xfrm>
          <a:prstGeom prst="rect">
            <a:avLst/>
          </a:prstGeom>
          <a:noFill/>
          <a:ln w="9525" algn="ctr">
            <a:noFill/>
            <a:miter lim="800000"/>
            <a:headEnd/>
            <a:tailEnd/>
          </a:ln>
          <a:effectLst/>
        </p:spPr>
        <p:txBody>
          <a:bodyPr wrap="square" lIns="137160" tIns="137160" rIns="0" bIns="0" anchor="ctr">
            <a:spAutoFit/>
          </a:bodyPr>
          <a:lstStyle/>
          <a:p>
            <a:pPr algn="l" defTabSz="1010666"/>
            <a:r>
              <a:rPr lang="en-US" sz="1200" dirty="0">
                <a:solidFill>
                  <a:srgbClr val="000000"/>
                </a:solidFill>
              </a:rPr>
              <a:t>No stable relationship between growth and equity returns regardless of time frame</a:t>
            </a:r>
          </a:p>
        </p:txBody>
      </p:sp>
      <p:sp>
        <p:nvSpPr>
          <p:cNvPr id="19" name="Text Box 8"/>
          <p:cNvSpPr txBox="1">
            <a:spLocks noChangeArrowheads="1"/>
          </p:cNvSpPr>
          <p:nvPr/>
        </p:nvSpPr>
        <p:spPr bwMode="auto">
          <a:xfrm>
            <a:off x="5377557" y="5732907"/>
            <a:ext cx="4142363" cy="138499"/>
          </a:xfrm>
          <a:prstGeom prst="rect">
            <a:avLst/>
          </a:prstGeom>
          <a:noFill/>
          <a:ln w="9525">
            <a:noFill/>
            <a:miter lim="800000"/>
            <a:headEnd/>
            <a:tailEnd/>
          </a:ln>
        </p:spPr>
        <p:txBody>
          <a:bodyPr wrap="square" lIns="0" tIns="0" rIns="0" bIns="0">
            <a:spAutoFit/>
          </a:bodyPr>
          <a:lstStyle/>
          <a:p>
            <a:pPr defTabSz="1010666"/>
            <a:r>
              <a:rPr lang="en-US" sz="900" b="0" dirty="0" smtClean="0"/>
              <a:t>GDP growth and equity performance: China vs. U.S. </a:t>
            </a:r>
            <a:r>
              <a:rPr lang="en-US" sz="900" b="0" dirty="0"/>
              <a:t>1992 – </a:t>
            </a:r>
            <a:r>
              <a:rPr lang="en-US" sz="900" b="0" dirty="0" smtClean="0"/>
              <a:t>2010</a:t>
            </a:r>
            <a:endParaRPr lang="en-US" sz="900" b="0" dirty="0">
              <a:solidFill>
                <a:srgbClr val="000000"/>
              </a:solidFill>
              <a:latin typeface="+mn-lt"/>
            </a:endParaRPr>
          </a:p>
        </p:txBody>
      </p:sp>
      <p:sp>
        <p:nvSpPr>
          <p:cNvPr id="25" name="Text Box 2"/>
          <p:cNvSpPr txBox="1">
            <a:spLocks noChangeArrowheads="1"/>
          </p:cNvSpPr>
          <p:nvPr/>
        </p:nvSpPr>
        <p:spPr bwMode="auto">
          <a:xfrm>
            <a:off x="5214937" y="1595120"/>
            <a:ext cx="4142423" cy="738664"/>
          </a:xfrm>
          <a:prstGeom prst="rect">
            <a:avLst/>
          </a:prstGeom>
          <a:noFill/>
          <a:ln w="9525" algn="ctr">
            <a:noFill/>
            <a:miter lim="800000"/>
            <a:headEnd/>
            <a:tailEnd/>
          </a:ln>
          <a:effectLst/>
        </p:spPr>
        <p:txBody>
          <a:bodyPr wrap="square" lIns="137160" tIns="137160" rIns="0" bIns="0" anchor="ctr">
            <a:spAutoFit/>
          </a:bodyPr>
          <a:lstStyle/>
          <a:p>
            <a:pPr algn="l" defTabSz="1010666"/>
            <a:r>
              <a:rPr lang="en-US" sz="1200" dirty="0" smtClean="0">
                <a:solidFill>
                  <a:srgbClr val="000000"/>
                </a:solidFill>
              </a:rPr>
              <a:t>Chinese equity returns have been lower and more volatile than those of the U.S. despite better growth</a:t>
            </a:r>
          </a:p>
          <a:p>
            <a:pPr algn="l" defTabSz="1010666"/>
            <a:r>
              <a:rPr lang="en-US" sz="1000" b="0" dirty="0" smtClean="0">
                <a:solidFill>
                  <a:srgbClr val="000000"/>
                </a:solidFill>
              </a:rPr>
              <a:t>Data as of 12/31/10</a:t>
            </a:r>
            <a:endParaRPr lang="en-US" sz="1000" b="0" dirty="0">
              <a:solidFill>
                <a:srgbClr val="000000"/>
              </a:solidFill>
            </a:endParaRPr>
          </a:p>
        </p:txBody>
      </p:sp>
    </p:spTree>
    <p:extLst>
      <p:ext uri="{BB962C8B-B14F-4D97-AF65-F5344CB8AC3E}">
        <p14:creationId xmlns:p14="http://schemas.microsoft.com/office/powerpoint/2010/main" val="3765633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superiority not necessarily correlated with equity returns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13</a:t>
            </a:fld>
            <a:endParaRPr lang="en-GB"/>
          </a:p>
        </p:txBody>
      </p:sp>
      <p:sp>
        <p:nvSpPr>
          <p:cNvPr id="5" name="Footer Placeholder 4"/>
          <p:cNvSpPr>
            <a:spLocks noGrp="1"/>
          </p:cNvSpPr>
          <p:nvPr>
            <p:ph type="ftr" sz="quarter" idx="11"/>
          </p:nvPr>
        </p:nvSpPr>
        <p:spPr>
          <a:xfrm>
            <a:off x="458788" y="6611106"/>
            <a:ext cx="7997327" cy="235205"/>
          </a:xfrm>
        </p:spPr>
        <p:txBody>
          <a:bodyPr/>
          <a:lstStyle/>
          <a:p>
            <a:r>
              <a:rPr lang="en-US" dirty="0"/>
              <a:t>*GDP growth expressed in nominal </a:t>
            </a:r>
            <a:r>
              <a:rPr lang="en-US" dirty="0" smtClean="0"/>
              <a:t>terms.</a:t>
            </a:r>
            <a:br>
              <a:rPr lang="en-US" dirty="0" smtClean="0"/>
            </a:br>
            <a:r>
              <a:rPr lang="en-US" dirty="0" smtClean="0"/>
              <a:t>Source</a:t>
            </a:r>
            <a:r>
              <a:rPr lang="en-US" dirty="0"/>
              <a:t>: J.P. Morgan Asset Management, </a:t>
            </a:r>
            <a:r>
              <a:rPr lang="en-US" dirty="0" err="1"/>
              <a:t>FactSet</a:t>
            </a:r>
            <a:r>
              <a:rPr lang="en-US" dirty="0"/>
              <a:t>, MSCI, </a:t>
            </a:r>
            <a:r>
              <a:rPr lang="en-US" dirty="0" smtClean="0"/>
              <a:t>Nomura. Shown </a:t>
            </a:r>
            <a:r>
              <a:rPr lang="en-US" dirty="0"/>
              <a:t>for illustrative purposes only</a:t>
            </a:r>
            <a:r>
              <a:rPr lang="en-US" dirty="0" smtClean="0"/>
              <a:t>.</a:t>
            </a:r>
            <a:endParaRPr lang="en-US" dirty="0"/>
          </a:p>
        </p:txBody>
      </p:sp>
      <p:sp>
        <p:nvSpPr>
          <p:cNvPr id="6" name="Text Box 8"/>
          <p:cNvSpPr txBox="1">
            <a:spLocks noChangeArrowheads="1"/>
          </p:cNvSpPr>
          <p:nvPr/>
        </p:nvSpPr>
        <p:spPr bwMode="auto">
          <a:xfrm>
            <a:off x="458788" y="1236664"/>
            <a:ext cx="7900956"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marL="912813"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600" b="0" dirty="0">
                <a:solidFill>
                  <a:srgbClr val="000000"/>
                </a:solidFill>
                <a:cs typeface="+mn-cs"/>
              </a:rPr>
              <a:t>Weaker economic performance in Europe and Japan does not necessarily fuel market or earnings performance versus the </a:t>
            </a:r>
            <a:r>
              <a:rPr lang="en-US" sz="1600" b="0" dirty="0" smtClean="0">
                <a:solidFill>
                  <a:srgbClr val="000000"/>
                </a:solidFill>
                <a:cs typeface="+mn-cs"/>
              </a:rPr>
              <a:t>United States.</a:t>
            </a:r>
            <a:endParaRPr lang="en-US" sz="1600" b="0" dirty="0">
              <a:solidFill>
                <a:srgbClr val="000000"/>
              </a:solidFill>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223151167"/>
              </p:ext>
            </p:extLst>
          </p:nvPr>
        </p:nvGraphicFramePr>
        <p:xfrm>
          <a:off x="452675" y="2901337"/>
          <a:ext cx="9133734" cy="2176610"/>
        </p:xfrm>
        <a:graphic>
          <a:graphicData uri="http://schemas.openxmlformats.org/drawingml/2006/table">
            <a:tbl>
              <a:tblPr firstRow="1" bandRow="1">
                <a:tableStyleId>{69012ECD-51FC-41F1-AA8D-1B2483CD663E}</a:tableStyleId>
              </a:tblPr>
              <a:tblGrid>
                <a:gridCol w="1088815"/>
                <a:gridCol w="558800"/>
                <a:gridCol w="795867"/>
                <a:gridCol w="626534"/>
                <a:gridCol w="508000"/>
                <a:gridCol w="829733"/>
                <a:gridCol w="610787"/>
                <a:gridCol w="602224"/>
                <a:gridCol w="752780"/>
                <a:gridCol w="702595"/>
                <a:gridCol w="602224"/>
                <a:gridCol w="751057"/>
                <a:gridCol w="704318"/>
              </a:tblGrid>
              <a:tr h="316992">
                <a:tc>
                  <a:txBody>
                    <a:bodyPr/>
                    <a:lstStyle/>
                    <a:p>
                      <a:endParaRPr lang="en-US" sz="1100" dirty="0">
                        <a:latin typeface="+mj-lt"/>
                      </a:endParaRPr>
                    </a:p>
                  </a:txBody>
                  <a:tcPr marL="100584" marR="100584" marT="51816" marB="51816">
                    <a:lnL w="12700" cap="flat" cmpd="sng" algn="ctr">
                      <a:no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a:r>
                        <a:rPr lang="en-US" sz="1200" baseline="0" dirty="0" smtClean="0">
                          <a:solidFill>
                            <a:schemeClr val="bg1"/>
                          </a:solidFill>
                          <a:latin typeface="+mj-lt"/>
                        </a:rPr>
                        <a:t>2004</a:t>
                      </a:r>
                      <a:endParaRPr lang="en-US" sz="1200" baseline="0" dirty="0">
                        <a:solidFill>
                          <a:schemeClr val="bg1"/>
                        </a:solidFill>
                        <a:latin typeface="+mj-lt"/>
                      </a:endParaRPr>
                    </a:p>
                  </a:txBody>
                  <a:tcPr marL="100584" marR="100584" marT="51816" marB="51816">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71"/>
                    </a:solidFill>
                  </a:tcPr>
                </a:tc>
                <a:tc hMerge="1">
                  <a:txBody>
                    <a:bodyPr/>
                    <a:lstStyle/>
                    <a:p>
                      <a:endParaRPr lang="en-US" dirty="0"/>
                    </a:p>
                  </a:txBody>
                  <a:tcPr>
                    <a:lnB w="12700" cap="flat" cmpd="sng" algn="ctr">
                      <a:noFill/>
                      <a:prstDash val="solid"/>
                      <a:round/>
                      <a:headEnd type="none" w="med" len="med"/>
                      <a:tailEnd type="none" w="med" len="med"/>
                    </a:lnB>
                    <a:solidFill>
                      <a:schemeClr val="bg1">
                        <a:lumMod val="85000"/>
                      </a:schemeClr>
                    </a:solidFill>
                  </a:tcPr>
                </a:tc>
                <a:tc hMerge="1">
                  <a:txBody>
                    <a:bodyPr/>
                    <a:lstStyle/>
                    <a:p>
                      <a:endParaRPr lang="en-US" dirty="0"/>
                    </a:p>
                  </a:txBody>
                  <a:tcPr>
                    <a:lnB w="12700" cap="flat" cmpd="sng" algn="ctr">
                      <a:noFill/>
                      <a:prstDash val="solid"/>
                      <a:round/>
                      <a:headEnd type="none" w="med" len="med"/>
                      <a:tailEnd type="none" w="med" len="med"/>
                    </a:lnB>
                    <a:solidFill>
                      <a:schemeClr val="bg1">
                        <a:lumMod val="85000"/>
                      </a:schemeClr>
                    </a:solidFill>
                  </a:tcPr>
                </a:tc>
                <a:tc gridSpan="3">
                  <a:txBody>
                    <a:bodyPr/>
                    <a:lstStyle/>
                    <a:p>
                      <a:pPr algn="ctr"/>
                      <a:r>
                        <a:rPr lang="en-US" sz="1200" baseline="0" dirty="0" smtClean="0">
                          <a:solidFill>
                            <a:schemeClr val="bg1"/>
                          </a:solidFill>
                          <a:latin typeface="+mj-lt"/>
                        </a:rPr>
                        <a:t>2005</a:t>
                      </a:r>
                      <a:endParaRPr lang="en-US" sz="1200" baseline="0" dirty="0">
                        <a:solidFill>
                          <a:schemeClr val="bg1"/>
                        </a:solidFill>
                        <a:latin typeface="+mj-lt"/>
                      </a:endParaRPr>
                    </a:p>
                  </a:txBody>
                  <a:tcPr marL="100584" marR="100584" marT="51816" marB="51816">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71"/>
                    </a:solidFill>
                  </a:tcPr>
                </a:tc>
                <a:tc hMerge="1">
                  <a:txBody>
                    <a:bodyPr/>
                    <a:lstStyle/>
                    <a:p>
                      <a:endParaRPr lang="en-US" dirty="0"/>
                    </a:p>
                  </a:txBody>
                  <a:tcPr>
                    <a:lnB w="12700" cap="flat" cmpd="sng" algn="ctr">
                      <a:noFill/>
                      <a:prstDash val="solid"/>
                      <a:round/>
                      <a:headEnd type="none" w="med" len="med"/>
                      <a:tailEnd type="none" w="med" len="med"/>
                    </a:lnB>
                    <a:solidFill>
                      <a:schemeClr val="bg1">
                        <a:lumMod val="85000"/>
                      </a:schemeClr>
                    </a:solidFill>
                  </a:tcPr>
                </a:tc>
                <a:tc hMerge="1">
                  <a:txBody>
                    <a:bodyPr/>
                    <a:lstStyle/>
                    <a:p>
                      <a:endParaRPr lang="en-US" dirty="0"/>
                    </a:p>
                  </a:txBody>
                  <a:tcPr>
                    <a:lnB w="12700" cap="flat" cmpd="sng" algn="ctr">
                      <a:noFill/>
                      <a:prstDash val="solid"/>
                      <a:round/>
                      <a:headEnd type="none" w="med" len="med"/>
                      <a:tailEnd type="none" w="med" len="med"/>
                    </a:lnB>
                    <a:solidFill>
                      <a:schemeClr val="bg1">
                        <a:lumMod val="85000"/>
                      </a:schemeClr>
                    </a:solidFill>
                  </a:tcPr>
                </a:tc>
                <a:tc gridSpan="3">
                  <a:txBody>
                    <a:bodyPr/>
                    <a:lstStyle/>
                    <a:p>
                      <a:pPr algn="ctr"/>
                      <a:r>
                        <a:rPr lang="en-US" sz="1200" baseline="0" dirty="0" smtClean="0">
                          <a:solidFill>
                            <a:schemeClr val="bg1"/>
                          </a:solidFill>
                          <a:latin typeface="+mj-lt"/>
                        </a:rPr>
                        <a:t>2010</a:t>
                      </a:r>
                      <a:endParaRPr lang="en-US" sz="1200" baseline="0" dirty="0">
                        <a:solidFill>
                          <a:schemeClr val="bg1"/>
                        </a:solidFill>
                        <a:latin typeface="+mj-lt"/>
                      </a:endParaRPr>
                    </a:p>
                  </a:txBody>
                  <a:tcPr marL="100584" marR="100584" marT="51816" marB="51816">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71"/>
                    </a:solidFill>
                  </a:tcPr>
                </a:tc>
                <a:tc hMerge="1">
                  <a:txBody>
                    <a:bodyPr/>
                    <a:lstStyle/>
                    <a:p>
                      <a:endParaRPr lang="en-US" dirty="0"/>
                    </a:p>
                  </a:txBody>
                  <a:tcPr>
                    <a:lnB w="12700" cap="flat" cmpd="sng" algn="ctr">
                      <a:noFill/>
                      <a:prstDash val="solid"/>
                      <a:round/>
                      <a:headEnd type="none" w="med" len="med"/>
                      <a:tailEnd type="none" w="med" len="med"/>
                    </a:lnB>
                    <a:solidFill>
                      <a:schemeClr val="bg1">
                        <a:lumMod val="85000"/>
                      </a:schemeClr>
                    </a:solidFill>
                  </a:tcPr>
                </a:tc>
                <a:tc hMerge="1">
                  <a:txBody>
                    <a:bodyPr/>
                    <a:lstStyle/>
                    <a:p>
                      <a:endParaRPr lang="en-US" dirty="0"/>
                    </a:p>
                  </a:txBody>
                  <a:tcPr>
                    <a:lnB w="12700" cap="flat" cmpd="sng" algn="ctr">
                      <a:noFill/>
                      <a:prstDash val="solid"/>
                      <a:round/>
                      <a:headEnd type="none" w="med" len="med"/>
                      <a:tailEnd type="none" w="med" len="med"/>
                    </a:lnB>
                    <a:solidFill>
                      <a:schemeClr val="bg1">
                        <a:lumMod val="85000"/>
                      </a:schemeClr>
                    </a:solidFill>
                  </a:tcPr>
                </a:tc>
                <a:tc gridSpan="3">
                  <a:txBody>
                    <a:bodyPr/>
                    <a:lstStyle/>
                    <a:p>
                      <a:pPr algn="ctr"/>
                      <a:r>
                        <a:rPr lang="en-US" sz="1200" baseline="0" dirty="0" smtClean="0">
                          <a:solidFill>
                            <a:schemeClr val="bg1"/>
                          </a:solidFill>
                          <a:latin typeface="+mj-lt"/>
                        </a:rPr>
                        <a:t>2011</a:t>
                      </a:r>
                      <a:endParaRPr lang="en-US" sz="1200" baseline="0" dirty="0">
                        <a:solidFill>
                          <a:schemeClr val="bg1"/>
                        </a:solidFill>
                        <a:latin typeface="+mj-lt"/>
                      </a:endParaRPr>
                    </a:p>
                  </a:txBody>
                  <a:tcPr marL="100584" marR="100584" marT="51816" marB="51816">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71"/>
                    </a:solidFill>
                  </a:tcPr>
                </a:tc>
                <a:tc hMerge="1">
                  <a:txBody>
                    <a:bodyPr/>
                    <a:lstStyle/>
                    <a:p>
                      <a:pPr algn="ctr"/>
                      <a:endParaRPr lang="en-US" dirty="0"/>
                    </a:p>
                  </a:txBody>
                  <a:tcPr>
                    <a:lnB w="12700" cap="flat" cmpd="sng" algn="ctr">
                      <a:noFill/>
                      <a:prstDash val="solid"/>
                      <a:round/>
                      <a:headEnd type="none" w="med" len="med"/>
                      <a:tailEnd type="none" w="med" len="med"/>
                    </a:lnB>
                    <a:solidFill>
                      <a:schemeClr val="bg1">
                        <a:lumMod val="85000"/>
                      </a:schemeClr>
                    </a:solidFill>
                  </a:tcPr>
                </a:tc>
                <a:tc hMerge="1">
                  <a:txBody>
                    <a:bodyPr/>
                    <a:lstStyle/>
                    <a:p>
                      <a:pPr algn="ctr"/>
                      <a:endParaRPr lang="en-US" dirty="0"/>
                    </a:p>
                  </a:txBody>
                  <a:tcPr>
                    <a:lnB w="12700" cap="flat" cmpd="sng" algn="ctr">
                      <a:noFill/>
                      <a:prstDash val="solid"/>
                      <a:round/>
                      <a:headEnd type="none" w="med" len="med"/>
                      <a:tailEnd type="none" w="med" len="med"/>
                    </a:lnB>
                    <a:solidFill>
                      <a:schemeClr val="bg1">
                        <a:lumMod val="85000"/>
                      </a:schemeClr>
                    </a:solidFill>
                  </a:tcPr>
                </a:tc>
              </a:tr>
              <a:tr h="569976">
                <a:tc>
                  <a:txBody>
                    <a:bodyPr/>
                    <a:lstStyle/>
                    <a:p>
                      <a:endParaRPr lang="en-US" sz="1100" b="1" dirty="0">
                        <a:latin typeface="+mj-lt"/>
                      </a:endParaRPr>
                    </a:p>
                  </a:txBody>
                  <a:tcPr marL="100584" marR="100584" marT="51816" marB="51816">
                    <a:lnL w="12700" cap="flat" cmpd="sng" algn="ctr">
                      <a:no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a:r>
                        <a:rPr lang="en-US" sz="1000" b="1" baseline="0" dirty="0" smtClean="0">
                          <a:solidFill>
                            <a:srgbClr val="FFFFFF"/>
                          </a:solidFill>
                          <a:latin typeface="+mj-lt"/>
                        </a:rPr>
                        <a:t>GDP (%)</a:t>
                      </a:r>
                      <a:endParaRPr lang="en-US" sz="1000" b="1" baseline="0" dirty="0">
                        <a:solidFill>
                          <a:srgbClr val="FFFFFF"/>
                        </a:solidFill>
                        <a:latin typeface="+mj-lt"/>
                      </a:endParaRPr>
                    </a:p>
                  </a:txBody>
                  <a:tcPr marL="100584" marR="100584" marT="51816" marB="51816" anchor="b">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Earnings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Market return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GDP (%)</a:t>
                      </a:r>
                      <a:endParaRPr lang="en-US" sz="1000" b="1" baseline="0" dirty="0">
                        <a:solidFill>
                          <a:srgbClr val="FFFFFF"/>
                        </a:solidFill>
                        <a:latin typeface="+mj-lt"/>
                      </a:endParaRPr>
                    </a:p>
                  </a:txBody>
                  <a:tcPr marL="100584" marR="100584" marT="51816" marB="51816" anchor="b">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Earnings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Market return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GDP (%)</a:t>
                      </a:r>
                      <a:endParaRPr lang="en-US" sz="1000" b="1" baseline="0" dirty="0">
                        <a:solidFill>
                          <a:srgbClr val="FFFFFF"/>
                        </a:solidFill>
                        <a:latin typeface="+mj-lt"/>
                      </a:endParaRPr>
                    </a:p>
                  </a:txBody>
                  <a:tcPr marL="100584" marR="100584" marT="51816" marB="51816" anchor="b">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Earnings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Market return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GDP (%)</a:t>
                      </a:r>
                      <a:endParaRPr lang="en-US" sz="1000" b="1" baseline="0" dirty="0">
                        <a:solidFill>
                          <a:srgbClr val="FFFFFF"/>
                        </a:solidFill>
                        <a:latin typeface="+mj-lt"/>
                      </a:endParaRPr>
                    </a:p>
                  </a:txBody>
                  <a:tcPr marL="100584" marR="100584" marT="51816" marB="51816" anchor="b">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Earnings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c>
                  <a:txBody>
                    <a:bodyPr/>
                    <a:lstStyle/>
                    <a:p>
                      <a:pPr algn="ctr"/>
                      <a:r>
                        <a:rPr lang="en-US" sz="1000" b="1" baseline="0" dirty="0" smtClean="0">
                          <a:solidFill>
                            <a:srgbClr val="FFFFFF"/>
                          </a:solidFill>
                          <a:latin typeface="+mj-lt"/>
                        </a:rPr>
                        <a:t>Market return (%)</a:t>
                      </a:r>
                      <a:endParaRPr lang="en-US" sz="1000" b="1" baseline="0" dirty="0">
                        <a:solidFill>
                          <a:srgbClr val="FFFFFF"/>
                        </a:solidFill>
                        <a:latin typeface="+mj-lt"/>
                      </a:endParaRPr>
                    </a:p>
                  </a:txBody>
                  <a:tcPr marL="100584" marR="100584" marT="51816" marB="51816"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810D"/>
                    </a:solidFill>
                  </a:tcPr>
                </a:tc>
              </a:tr>
              <a:tr h="420285">
                <a:tc>
                  <a:txBody>
                    <a:bodyPr/>
                    <a:lstStyle/>
                    <a:p>
                      <a:pPr algn="l"/>
                      <a:r>
                        <a:rPr lang="en-US" sz="1000" b="0" dirty="0" smtClean="0">
                          <a:latin typeface="+mj-lt"/>
                        </a:rPr>
                        <a:t>U.S.</a:t>
                      </a:r>
                      <a:endParaRPr lang="en-US" sz="1000" b="0" dirty="0">
                        <a:latin typeface="+mj-lt"/>
                      </a:endParaRPr>
                    </a:p>
                  </a:txBody>
                  <a:tcPr marL="100584" marR="100584" marT="51816" marB="51816" anchor="ctr">
                    <a:lnL w="12700" cap="flat" cmpd="sng" algn="ctr">
                      <a:no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6.4</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18.1</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10.9</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6.5</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14.7</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4.9</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4.2</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33.7</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15.1</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3.9</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12.6</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2.1</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r>
              <a:tr h="449072">
                <a:tc>
                  <a:txBody>
                    <a:bodyPr/>
                    <a:lstStyle/>
                    <a:p>
                      <a:pPr algn="l"/>
                      <a:r>
                        <a:rPr lang="en-US" sz="1000" b="0" dirty="0" smtClean="0">
                          <a:latin typeface="+mj-lt"/>
                        </a:rPr>
                        <a:t>Continental</a:t>
                      </a:r>
                      <a:r>
                        <a:rPr lang="en-US" sz="1000" b="0" baseline="0" dirty="0" smtClean="0">
                          <a:latin typeface="+mj-lt"/>
                        </a:rPr>
                        <a:t> Europe</a:t>
                      </a:r>
                      <a:endParaRPr lang="en-US" sz="1000" b="0" dirty="0">
                        <a:latin typeface="+mj-lt"/>
                      </a:endParaRPr>
                    </a:p>
                  </a:txBody>
                  <a:tcPr marL="100584" marR="100584" marT="51816" marB="51816" anchor="ctr">
                    <a:lnL w="12700" cap="flat" cmpd="sng" algn="ctr">
                      <a:no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3.9</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26.1</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21.6</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3.8</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19.8</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10.5</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4.2</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42.5</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1.6</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3.3</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-9.5</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000" b="0" dirty="0" smtClean="0">
                          <a:latin typeface="+mj-lt"/>
                        </a:rPr>
                        <a:t>-15.3</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420285">
                <a:tc>
                  <a:txBody>
                    <a:bodyPr/>
                    <a:lstStyle/>
                    <a:p>
                      <a:pPr algn="l"/>
                      <a:r>
                        <a:rPr lang="en-US" sz="1000" b="0" dirty="0" smtClean="0">
                          <a:latin typeface="+mj-lt"/>
                        </a:rPr>
                        <a:t>Japan</a:t>
                      </a:r>
                      <a:endParaRPr lang="en-US" sz="1000" b="0" dirty="0">
                        <a:latin typeface="+mj-lt"/>
                      </a:endParaRPr>
                    </a:p>
                  </a:txBody>
                  <a:tcPr marL="100584" marR="100584" marT="51816" marB="51816" anchor="ctr">
                    <a:lnL w="12700" cap="flat" cmpd="sng" algn="ctr">
                      <a:no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1.0</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39.0</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15.9</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0.0</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22.7</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25.5</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2.3</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52.0</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15.4</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-2.8</a:t>
                      </a:r>
                      <a:endParaRPr lang="en-US" sz="1000" b="0" dirty="0">
                        <a:latin typeface="+mj-lt"/>
                      </a:endParaRPr>
                    </a:p>
                  </a:txBody>
                  <a:tcPr marL="100584" marR="100584" marT="51816" marB="51816" anchor="ctr">
                    <a:lnL w="190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-48.0</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a:txBody>
                    <a:bodyPr/>
                    <a:lstStyle/>
                    <a:p>
                      <a:pPr algn="ctr"/>
                      <a:r>
                        <a:rPr lang="en-US" sz="1000" b="0" dirty="0" smtClean="0">
                          <a:latin typeface="+mj-lt"/>
                        </a:rPr>
                        <a:t>-14.3</a:t>
                      </a:r>
                      <a:endParaRPr lang="en-US" sz="1000" b="0" dirty="0">
                        <a:latin typeface="+mj-lt"/>
                      </a:endParaRPr>
                    </a:p>
                  </a:txBody>
                  <a:tcPr marL="100584" marR="100584" marT="51816" marB="51816"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r>
            </a:tbl>
          </a:graphicData>
        </a:graphic>
      </p:graphicFrame>
      <p:sp>
        <p:nvSpPr>
          <p:cNvPr id="11" name="Text Box 2"/>
          <p:cNvSpPr txBox="1">
            <a:spLocks noChangeArrowheads="1"/>
          </p:cNvSpPr>
          <p:nvPr/>
        </p:nvSpPr>
        <p:spPr bwMode="auto">
          <a:xfrm>
            <a:off x="454025" y="2486125"/>
            <a:ext cx="3101339" cy="153888"/>
          </a:xfrm>
          <a:prstGeom prst="rect">
            <a:avLst/>
          </a:prstGeom>
          <a:noFill/>
          <a:ln w="9525" algn="ctr">
            <a:noFill/>
            <a:miter lim="800000"/>
            <a:headEnd/>
            <a:tailEnd/>
          </a:ln>
          <a:effectLst/>
        </p:spPr>
        <p:txBody>
          <a:bodyPr wrap="square" lIns="0" tIns="0" rIns="0" bIns="0" anchor="ctr">
            <a:spAutoFit/>
          </a:bodyPr>
          <a:lstStyle/>
          <a:p>
            <a:pPr algn="l" defTabSz="905784"/>
            <a:r>
              <a:rPr lang="en-US" sz="1000" b="0" dirty="0" smtClean="0">
                <a:solidFill>
                  <a:srgbClr val="000000"/>
                </a:solidFill>
              </a:rPr>
              <a:t>As </a:t>
            </a:r>
            <a:r>
              <a:rPr lang="en-US" sz="1000" b="0" dirty="0">
                <a:solidFill>
                  <a:srgbClr val="000000"/>
                </a:solidFill>
              </a:rPr>
              <a:t>of December 31, 2011  </a:t>
            </a:r>
          </a:p>
        </p:txBody>
      </p:sp>
      <p:sp>
        <p:nvSpPr>
          <p:cNvPr id="3" name="Oval 2"/>
          <p:cNvSpPr/>
          <p:nvPr/>
        </p:nvSpPr>
        <p:spPr bwMode="auto">
          <a:xfrm>
            <a:off x="1605559" y="4306507"/>
            <a:ext cx="426106" cy="252705"/>
          </a:xfrm>
          <a:prstGeom prst="ellipse">
            <a:avLst/>
          </a:prstGeom>
          <a:noFill/>
          <a:ln w="15875" cmpd="sng">
            <a:solidFill>
              <a:srgbClr val="88ABD5"/>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9" name="Oval 8"/>
          <p:cNvSpPr/>
          <p:nvPr/>
        </p:nvSpPr>
        <p:spPr bwMode="auto">
          <a:xfrm>
            <a:off x="2997304" y="4306507"/>
            <a:ext cx="426106" cy="252705"/>
          </a:xfrm>
          <a:prstGeom prst="ellipse">
            <a:avLst/>
          </a:prstGeom>
          <a:noFill/>
          <a:ln w="15875" cmpd="sng">
            <a:solidFill>
              <a:srgbClr val="88ABD5"/>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0" name="Oval 9"/>
          <p:cNvSpPr/>
          <p:nvPr/>
        </p:nvSpPr>
        <p:spPr bwMode="auto">
          <a:xfrm>
            <a:off x="3567439" y="4744348"/>
            <a:ext cx="426106" cy="252705"/>
          </a:xfrm>
          <a:prstGeom prst="ellipse">
            <a:avLst/>
          </a:prstGeom>
          <a:noFill/>
          <a:ln w="15875" cmpd="sng">
            <a:solidFill>
              <a:srgbClr val="88ABD5"/>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2" name="Oval 11"/>
          <p:cNvSpPr/>
          <p:nvPr/>
        </p:nvSpPr>
        <p:spPr bwMode="auto">
          <a:xfrm>
            <a:off x="4946322" y="4744348"/>
            <a:ext cx="426106" cy="252705"/>
          </a:xfrm>
          <a:prstGeom prst="ellipse">
            <a:avLst/>
          </a:prstGeom>
          <a:noFill/>
          <a:ln w="15875" cmpd="sng">
            <a:solidFill>
              <a:srgbClr val="88ABD5"/>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3" name="Oval 12"/>
          <p:cNvSpPr/>
          <p:nvPr/>
        </p:nvSpPr>
        <p:spPr bwMode="auto">
          <a:xfrm>
            <a:off x="5554879" y="4744348"/>
            <a:ext cx="426106" cy="252705"/>
          </a:xfrm>
          <a:prstGeom prst="ellipse">
            <a:avLst/>
          </a:prstGeom>
          <a:noFill/>
          <a:ln w="15875" cmpd="sng">
            <a:solidFill>
              <a:srgbClr val="88ABD5"/>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4" name="Oval 13"/>
          <p:cNvSpPr/>
          <p:nvPr/>
        </p:nvSpPr>
        <p:spPr bwMode="auto">
          <a:xfrm>
            <a:off x="6967791" y="4744348"/>
            <a:ext cx="426106" cy="252705"/>
          </a:xfrm>
          <a:prstGeom prst="ellipse">
            <a:avLst/>
          </a:prstGeom>
          <a:noFill/>
          <a:ln w="15875" cmpd="sng">
            <a:solidFill>
              <a:srgbClr val="88ABD5"/>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09144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a:t>
            </a:r>
            <a:r>
              <a:rPr lang="en-US" dirty="0"/>
              <a:t>a good time to invest </a:t>
            </a:r>
            <a:r>
              <a:rPr lang="en-US" dirty="0" smtClean="0"/>
              <a:t>internationally — and where?</a:t>
            </a:r>
            <a:endParaRPr lang="en-US" dirty="0"/>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14</a:t>
            </a:fld>
            <a:endParaRPr lang="en-GB"/>
          </a:p>
        </p:txBody>
      </p:sp>
      <p:sp>
        <p:nvSpPr>
          <p:cNvPr id="5" name="Footer Placeholder 4"/>
          <p:cNvSpPr>
            <a:spLocks noGrp="1"/>
          </p:cNvSpPr>
          <p:nvPr>
            <p:ph type="ftr" sz="quarter" idx="11"/>
          </p:nvPr>
        </p:nvSpPr>
        <p:spPr/>
        <p:txBody>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59" y="1866653"/>
            <a:ext cx="9780017" cy="4331850"/>
          </a:xfrm>
          <a:prstGeom prst="rect">
            <a:avLst/>
          </a:prstGeom>
        </p:spPr>
      </p:pic>
    </p:spTree>
    <p:extLst>
      <p:ext uri="{BB962C8B-B14F-4D97-AF65-F5344CB8AC3E}">
        <p14:creationId xmlns:p14="http://schemas.microsoft.com/office/powerpoint/2010/main" val="1845628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a:t>
            </a:r>
            <a:r>
              <a:rPr lang="en-US" dirty="0"/>
              <a:t>a good time to invest </a:t>
            </a:r>
            <a:r>
              <a:rPr lang="en-US" dirty="0" smtClean="0"/>
              <a:t>internationally — and where?</a:t>
            </a:r>
            <a:endParaRPr lang="en-US" dirty="0"/>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15</a:t>
            </a:fld>
            <a:endParaRPr lang="en-GB"/>
          </a:p>
        </p:txBody>
      </p:sp>
      <p:sp>
        <p:nvSpPr>
          <p:cNvPr id="5" name="Footer Placeholder 4"/>
          <p:cNvSpPr>
            <a:spLocks noGrp="1"/>
          </p:cNvSpPr>
          <p:nvPr>
            <p:ph type="ftr" sz="quarter" idx="11"/>
          </p:nvPr>
        </p:nvSpPr>
        <p:spPr/>
        <p:txBody>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60" y="1866653"/>
            <a:ext cx="9780015" cy="4331850"/>
          </a:xfrm>
          <a:prstGeom prst="rect">
            <a:avLst/>
          </a:prstGeom>
        </p:spPr>
      </p:pic>
      <p:sp>
        <p:nvSpPr>
          <p:cNvPr id="9" name="Rectangle 3"/>
          <p:cNvSpPr>
            <a:spLocks noGrp="1" noChangeArrowheads="1"/>
          </p:cNvSpPr>
          <p:nvPr>
            <p:ph idx="4294967295"/>
          </p:nvPr>
        </p:nvSpPr>
        <p:spPr>
          <a:xfrm>
            <a:off x="627063" y="1827213"/>
            <a:ext cx="8497136" cy="2200275"/>
          </a:xfrm>
        </p:spPr>
        <p:txBody>
          <a:bodyPr/>
          <a:lstStyle/>
          <a:p>
            <a:pPr>
              <a:spcBef>
                <a:spcPts val="983"/>
              </a:spcBef>
            </a:pPr>
            <a:r>
              <a:rPr lang="en-US" dirty="0" smtClean="0"/>
              <a:t>Eurozone?</a:t>
            </a:r>
            <a:endParaRPr dirty="0"/>
          </a:p>
        </p:txBody>
      </p:sp>
    </p:spTree>
    <p:extLst>
      <p:ext uri="{BB962C8B-B14F-4D97-AF65-F5344CB8AC3E}">
        <p14:creationId xmlns:p14="http://schemas.microsoft.com/office/powerpoint/2010/main" val="22235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a:t>
            </a:r>
            <a:r>
              <a:rPr lang="en-US" dirty="0"/>
              <a:t>a good time to invest </a:t>
            </a:r>
            <a:r>
              <a:rPr lang="en-US" dirty="0" smtClean="0"/>
              <a:t>internationally — and where?</a:t>
            </a:r>
            <a:endParaRPr lang="en-US" dirty="0"/>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16</a:t>
            </a:fld>
            <a:endParaRPr lang="en-GB"/>
          </a:p>
        </p:txBody>
      </p:sp>
      <p:sp>
        <p:nvSpPr>
          <p:cNvPr id="5" name="Footer Placeholder 4"/>
          <p:cNvSpPr>
            <a:spLocks noGrp="1"/>
          </p:cNvSpPr>
          <p:nvPr>
            <p:ph type="ftr" sz="quarter" idx="11"/>
          </p:nvPr>
        </p:nvSpPr>
        <p:spPr/>
        <p:txBody>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60" y="1866653"/>
            <a:ext cx="9780015" cy="4331850"/>
          </a:xfrm>
          <a:prstGeom prst="rect">
            <a:avLst/>
          </a:prstGeom>
        </p:spPr>
      </p:pic>
      <p:sp>
        <p:nvSpPr>
          <p:cNvPr id="9" name="Rectangle 3"/>
          <p:cNvSpPr>
            <a:spLocks noGrp="1" noChangeArrowheads="1"/>
          </p:cNvSpPr>
          <p:nvPr>
            <p:ph idx="4294967295"/>
          </p:nvPr>
        </p:nvSpPr>
        <p:spPr>
          <a:xfrm>
            <a:off x="627063" y="1827213"/>
            <a:ext cx="8497136" cy="2200275"/>
          </a:xfrm>
        </p:spPr>
        <p:txBody>
          <a:bodyPr/>
          <a:lstStyle/>
          <a:p>
            <a:pPr>
              <a:spcBef>
                <a:spcPts val="983"/>
              </a:spcBef>
            </a:pPr>
            <a:r>
              <a:rPr lang="en-US" dirty="0" smtClean="0"/>
              <a:t>Eurozone? </a:t>
            </a:r>
          </a:p>
          <a:p>
            <a:pPr>
              <a:spcBef>
                <a:spcPts val="983"/>
              </a:spcBef>
            </a:pPr>
            <a:r>
              <a:rPr lang="en-US" dirty="0" smtClean="0"/>
              <a:t>Japan?</a:t>
            </a:r>
          </a:p>
        </p:txBody>
      </p:sp>
    </p:spTree>
    <p:extLst>
      <p:ext uri="{BB962C8B-B14F-4D97-AF65-F5344CB8AC3E}">
        <p14:creationId xmlns:p14="http://schemas.microsoft.com/office/powerpoint/2010/main" val="208480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a:t>
            </a:r>
            <a:r>
              <a:rPr lang="en-US" dirty="0"/>
              <a:t>a good time to invest </a:t>
            </a:r>
            <a:r>
              <a:rPr lang="en-US" dirty="0" smtClean="0"/>
              <a:t>internationally — and where?</a:t>
            </a:r>
            <a:endParaRPr lang="en-US" dirty="0"/>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17</a:t>
            </a:fld>
            <a:endParaRPr lang="en-GB"/>
          </a:p>
        </p:txBody>
      </p:sp>
      <p:sp>
        <p:nvSpPr>
          <p:cNvPr id="5" name="Footer Placeholder 4"/>
          <p:cNvSpPr>
            <a:spLocks noGrp="1"/>
          </p:cNvSpPr>
          <p:nvPr>
            <p:ph type="ftr" sz="quarter" idx="11"/>
          </p:nvPr>
        </p:nvSpPr>
        <p:spPr/>
        <p:txBody>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60" y="1866653"/>
            <a:ext cx="9780015" cy="4331850"/>
          </a:xfrm>
          <a:prstGeom prst="rect">
            <a:avLst/>
          </a:prstGeom>
        </p:spPr>
      </p:pic>
      <p:sp>
        <p:nvSpPr>
          <p:cNvPr id="9" name="Rectangle 3"/>
          <p:cNvSpPr>
            <a:spLocks noGrp="1" noChangeArrowheads="1"/>
          </p:cNvSpPr>
          <p:nvPr>
            <p:ph idx="4294967295"/>
          </p:nvPr>
        </p:nvSpPr>
        <p:spPr>
          <a:xfrm>
            <a:off x="627063" y="1827213"/>
            <a:ext cx="8497136" cy="2200275"/>
          </a:xfrm>
        </p:spPr>
        <p:txBody>
          <a:bodyPr/>
          <a:lstStyle/>
          <a:p>
            <a:pPr>
              <a:spcBef>
                <a:spcPts val="983"/>
              </a:spcBef>
            </a:pPr>
            <a:r>
              <a:rPr lang="en-US" dirty="0"/>
              <a:t>Eurozone?</a:t>
            </a:r>
          </a:p>
          <a:p>
            <a:pPr>
              <a:spcBef>
                <a:spcPts val="983"/>
              </a:spcBef>
            </a:pPr>
            <a:r>
              <a:rPr lang="en-US" dirty="0"/>
              <a:t>Japan?</a:t>
            </a:r>
          </a:p>
          <a:p>
            <a:pPr>
              <a:spcBef>
                <a:spcPts val="983"/>
              </a:spcBef>
            </a:pPr>
            <a:r>
              <a:rPr lang="en-US" dirty="0"/>
              <a:t>China</a:t>
            </a:r>
            <a:r>
              <a:rPr lang="en-US" dirty="0" smtClean="0"/>
              <a:t>?</a:t>
            </a:r>
            <a:endParaRPr lang="en-US" dirty="0"/>
          </a:p>
        </p:txBody>
      </p:sp>
    </p:spTree>
    <p:extLst>
      <p:ext uri="{BB962C8B-B14F-4D97-AF65-F5344CB8AC3E}">
        <p14:creationId xmlns:p14="http://schemas.microsoft.com/office/powerpoint/2010/main" val="426594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a:t>
            </a:r>
            <a:r>
              <a:rPr lang="en-US" dirty="0"/>
              <a:t>a good time to invest </a:t>
            </a:r>
            <a:r>
              <a:rPr lang="en-US" dirty="0" smtClean="0"/>
              <a:t>internationally — and where?</a:t>
            </a:r>
            <a:endParaRPr lang="en-US" dirty="0"/>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18</a:t>
            </a:fld>
            <a:endParaRPr lang="en-GB"/>
          </a:p>
        </p:txBody>
      </p:sp>
      <p:sp>
        <p:nvSpPr>
          <p:cNvPr id="5" name="Footer Placeholder 4"/>
          <p:cNvSpPr>
            <a:spLocks noGrp="1"/>
          </p:cNvSpPr>
          <p:nvPr>
            <p:ph type="ftr" sz="quarter" idx="11"/>
          </p:nvPr>
        </p:nvSpPr>
        <p:spPr/>
        <p:txBody>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60" y="1866653"/>
            <a:ext cx="9780015" cy="4331849"/>
          </a:xfrm>
          <a:prstGeom prst="rect">
            <a:avLst/>
          </a:prstGeom>
        </p:spPr>
      </p:pic>
      <p:sp>
        <p:nvSpPr>
          <p:cNvPr id="9" name="Rectangle 3"/>
          <p:cNvSpPr>
            <a:spLocks noGrp="1" noChangeArrowheads="1"/>
          </p:cNvSpPr>
          <p:nvPr>
            <p:ph idx="4294967295"/>
          </p:nvPr>
        </p:nvSpPr>
        <p:spPr>
          <a:xfrm>
            <a:off x="627063" y="1827213"/>
            <a:ext cx="2274757" cy="2200275"/>
          </a:xfrm>
        </p:spPr>
        <p:txBody>
          <a:bodyPr/>
          <a:lstStyle/>
          <a:p>
            <a:pPr>
              <a:spcBef>
                <a:spcPts val="983"/>
              </a:spcBef>
            </a:pPr>
            <a:r>
              <a:rPr lang="en-US" dirty="0" smtClean="0"/>
              <a:t>Eurozone?</a:t>
            </a:r>
          </a:p>
          <a:p>
            <a:pPr>
              <a:spcBef>
                <a:spcPts val="983"/>
              </a:spcBef>
            </a:pPr>
            <a:r>
              <a:rPr lang="en-US" dirty="0" smtClean="0"/>
              <a:t>Japan?</a:t>
            </a:r>
          </a:p>
          <a:p>
            <a:pPr>
              <a:spcBef>
                <a:spcPts val="983"/>
              </a:spcBef>
            </a:pPr>
            <a:r>
              <a:rPr lang="en-US" dirty="0" smtClean="0"/>
              <a:t>China?</a:t>
            </a:r>
          </a:p>
          <a:p>
            <a:pPr>
              <a:spcBef>
                <a:spcPts val="983"/>
              </a:spcBef>
            </a:pPr>
            <a:r>
              <a:rPr lang="en-US" dirty="0" smtClean="0"/>
              <a:t>The Middle East?</a:t>
            </a:r>
            <a:endParaRPr dirty="0"/>
          </a:p>
        </p:txBody>
      </p:sp>
    </p:spTree>
    <p:extLst>
      <p:ext uri="{BB962C8B-B14F-4D97-AF65-F5344CB8AC3E}">
        <p14:creationId xmlns:p14="http://schemas.microsoft.com/office/powerpoint/2010/main" val="184401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investing dynamics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a:t>
            </a:fld>
            <a:endParaRPr lang="en-GB"/>
          </a:p>
        </p:txBody>
      </p:sp>
      <p:sp>
        <p:nvSpPr>
          <p:cNvPr id="5" name="Footer Placeholder 4"/>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57" y="2211388"/>
            <a:ext cx="9780022" cy="4331852"/>
          </a:xfrm>
          <a:prstGeom prst="rect">
            <a:avLst/>
          </a:prstGeom>
        </p:spPr>
      </p:pic>
      <p:sp>
        <p:nvSpPr>
          <p:cNvPr id="8" name="Text Box 2"/>
          <p:cNvSpPr txBox="1">
            <a:spLocks noChangeArrowheads="1"/>
          </p:cNvSpPr>
          <p:nvPr/>
        </p:nvSpPr>
        <p:spPr bwMode="auto">
          <a:xfrm>
            <a:off x="1222466" y="1415667"/>
            <a:ext cx="1942768" cy="569387"/>
          </a:xfrm>
          <a:prstGeom prst="rect">
            <a:avLst/>
          </a:prstGeom>
          <a:noFill/>
          <a:ln w="9525" algn="ctr">
            <a:noFill/>
            <a:miter lim="800000"/>
            <a:headEnd/>
            <a:tailEnd/>
          </a:ln>
          <a:effectLst/>
        </p:spPr>
        <p:txBody>
          <a:bodyPr wrap="square" lIns="137160" tIns="137160" rIns="0" bIns="0" anchor="ctr">
            <a:spAutoFit/>
          </a:bodyPr>
          <a:lstStyle/>
          <a:p>
            <a:pPr>
              <a:spcBef>
                <a:spcPts val="0"/>
              </a:spcBef>
            </a:pPr>
            <a:r>
              <a:rPr lang="en-US" sz="1600" b="0" dirty="0">
                <a:solidFill>
                  <a:srgbClr val="6D6E71"/>
                </a:solidFill>
              </a:rPr>
              <a:t>Domestic investing</a:t>
            </a:r>
            <a:br>
              <a:rPr lang="en-US" sz="1600" b="0" dirty="0">
                <a:solidFill>
                  <a:srgbClr val="6D6E71"/>
                </a:solidFill>
              </a:rPr>
            </a:br>
            <a:r>
              <a:rPr lang="en-US" sz="1200" b="0" dirty="0">
                <a:solidFill>
                  <a:srgbClr val="6D6E71"/>
                </a:solidFill>
              </a:rPr>
              <a:t>U.S. </a:t>
            </a:r>
            <a:r>
              <a:rPr lang="en-US" sz="1200" b="0" dirty="0" smtClean="0">
                <a:solidFill>
                  <a:srgbClr val="6D6E71"/>
                </a:solidFill>
              </a:rPr>
              <a:t>only</a:t>
            </a:r>
            <a:endParaRPr lang="en-US" sz="1200" b="0" dirty="0">
              <a:solidFill>
                <a:srgbClr val="6D6E71"/>
              </a:solidFill>
            </a:endParaRPr>
          </a:p>
        </p:txBody>
      </p:sp>
      <p:sp>
        <p:nvSpPr>
          <p:cNvPr id="9" name="Text Box 2"/>
          <p:cNvSpPr txBox="1">
            <a:spLocks noChangeArrowheads="1"/>
          </p:cNvSpPr>
          <p:nvPr/>
        </p:nvSpPr>
        <p:spPr bwMode="auto">
          <a:xfrm>
            <a:off x="4056102" y="1415667"/>
            <a:ext cx="1942768" cy="569387"/>
          </a:xfrm>
          <a:prstGeom prst="rect">
            <a:avLst/>
          </a:prstGeom>
          <a:noFill/>
          <a:ln w="9525" algn="ctr">
            <a:noFill/>
            <a:miter lim="800000"/>
            <a:headEnd/>
            <a:tailEnd/>
          </a:ln>
          <a:effectLst/>
        </p:spPr>
        <p:txBody>
          <a:bodyPr wrap="square" lIns="137160" tIns="137160" rIns="0" bIns="0" anchor="ctr">
            <a:spAutoFit/>
          </a:bodyPr>
          <a:lstStyle/>
          <a:p>
            <a:pPr>
              <a:spcBef>
                <a:spcPts val="0"/>
              </a:spcBef>
            </a:pPr>
            <a:r>
              <a:rPr lang="en-US" sz="1600" b="0" dirty="0" smtClean="0">
                <a:solidFill>
                  <a:srgbClr val="6D6E71"/>
                </a:solidFill>
              </a:rPr>
              <a:t>Global investing</a:t>
            </a:r>
            <a:br>
              <a:rPr lang="en-US" sz="1600" b="0" dirty="0" smtClean="0">
                <a:solidFill>
                  <a:srgbClr val="6D6E71"/>
                </a:solidFill>
              </a:rPr>
            </a:br>
            <a:r>
              <a:rPr lang="en-US" sz="1200" b="0" dirty="0" smtClean="0">
                <a:solidFill>
                  <a:srgbClr val="6D6E71"/>
                </a:solidFill>
              </a:rPr>
              <a:t>U.S. and Foreign</a:t>
            </a:r>
            <a:endParaRPr lang="en-US" sz="1200" b="0" dirty="0">
              <a:solidFill>
                <a:srgbClr val="6D6E71"/>
              </a:solidFill>
            </a:endParaRPr>
          </a:p>
        </p:txBody>
      </p:sp>
      <p:sp>
        <p:nvSpPr>
          <p:cNvPr id="10" name="Text Box 2"/>
          <p:cNvSpPr txBox="1">
            <a:spLocks noChangeArrowheads="1"/>
          </p:cNvSpPr>
          <p:nvPr/>
        </p:nvSpPr>
        <p:spPr bwMode="auto">
          <a:xfrm>
            <a:off x="6759109" y="1415667"/>
            <a:ext cx="2244216" cy="569387"/>
          </a:xfrm>
          <a:prstGeom prst="rect">
            <a:avLst/>
          </a:prstGeom>
          <a:noFill/>
          <a:ln w="9525" algn="ctr">
            <a:noFill/>
            <a:miter lim="800000"/>
            <a:headEnd/>
            <a:tailEnd/>
          </a:ln>
          <a:effectLst/>
        </p:spPr>
        <p:txBody>
          <a:bodyPr wrap="square" lIns="137160" tIns="137160" rIns="0" bIns="0" anchor="ctr">
            <a:spAutoFit/>
          </a:bodyPr>
          <a:lstStyle/>
          <a:p>
            <a:pPr>
              <a:spcBef>
                <a:spcPts val="0"/>
              </a:spcBef>
            </a:pPr>
            <a:r>
              <a:rPr lang="en-US" sz="1600" b="0" dirty="0" smtClean="0">
                <a:solidFill>
                  <a:srgbClr val="6D6E71"/>
                </a:solidFill>
              </a:rPr>
              <a:t>International investing</a:t>
            </a:r>
            <a:br>
              <a:rPr lang="en-US" sz="1600" b="0" dirty="0" smtClean="0">
                <a:solidFill>
                  <a:srgbClr val="6D6E71"/>
                </a:solidFill>
              </a:rPr>
            </a:br>
            <a:r>
              <a:rPr lang="en-US" sz="1200" b="0" dirty="0" smtClean="0">
                <a:solidFill>
                  <a:srgbClr val="6D6E71"/>
                </a:solidFill>
              </a:rPr>
              <a:t>Foreign only</a:t>
            </a:r>
            <a:endParaRPr lang="en-US" sz="1200" b="0" dirty="0">
              <a:solidFill>
                <a:srgbClr val="6D6E71"/>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209276479"/>
              </p:ext>
            </p:extLst>
          </p:nvPr>
        </p:nvGraphicFramePr>
        <p:xfrm>
          <a:off x="4973978" y="6284334"/>
          <a:ext cx="1466978" cy="177800"/>
        </p:xfrm>
        <a:graphic>
          <a:graphicData uri="http://schemas.openxmlformats.org/drawingml/2006/table">
            <a:tbl>
              <a:tblPr firstRow="1" bandRow="1">
                <a:tableStyleId>{5C22544A-7EE6-4342-B048-85BDC9FD1C3A}</a:tableStyleId>
              </a:tblPr>
              <a:tblGrid>
                <a:gridCol w="218993"/>
                <a:gridCol w="1247985"/>
              </a:tblGrid>
              <a:tr h="131573">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8ABD5"/>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Foreign</a:t>
                      </a:r>
                      <a:endParaRPr lang="en-US" sz="1000" b="0" baseline="30000" dirty="0" smtClean="0">
                        <a:solidFill>
                          <a:srgbClr val="000000"/>
                        </a:solidFill>
                      </a:endParaRP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88434739"/>
              </p:ext>
            </p:extLst>
          </p:nvPr>
        </p:nvGraphicFramePr>
        <p:xfrm>
          <a:off x="4317979" y="6284334"/>
          <a:ext cx="1466978" cy="177800"/>
        </p:xfrm>
        <a:graphic>
          <a:graphicData uri="http://schemas.openxmlformats.org/drawingml/2006/table">
            <a:tbl>
              <a:tblPr firstRow="1" bandRow="1">
                <a:tableStyleId>{5C22544A-7EE6-4342-B048-85BDC9FD1C3A}</a:tableStyleId>
              </a:tblPr>
              <a:tblGrid>
                <a:gridCol w="218993"/>
                <a:gridCol w="1247985"/>
              </a:tblGrid>
              <a:tr h="166153">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E8810D"/>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U.S.</a:t>
                      </a:r>
                      <a:endParaRPr lang="en-US" sz="1000" b="0" baseline="30000" dirty="0" smtClean="0">
                        <a:solidFill>
                          <a:srgbClr val="000000"/>
                        </a:solidFill>
                      </a:endParaRP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Rectangle 14"/>
          <p:cNvSpPr/>
          <p:nvPr/>
        </p:nvSpPr>
        <p:spPr bwMode="auto">
          <a:xfrm>
            <a:off x="4310507" y="6237770"/>
            <a:ext cx="1417056" cy="270207"/>
          </a:xfrm>
          <a:prstGeom prst="rect">
            <a:avLst/>
          </a:prstGeom>
          <a:noFill/>
          <a:ln w="6350" cmpd="sng">
            <a:solidFill>
              <a:schemeClr val="tx1"/>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693763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263887" y="2055545"/>
            <a:ext cx="7530626" cy="3638575"/>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Recent index performance</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19</a:t>
            </a:fld>
            <a:endParaRPr lang="en-GB"/>
          </a:p>
        </p:txBody>
      </p:sp>
      <p:sp>
        <p:nvSpPr>
          <p:cNvPr id="5" name="Footer Placeholder 4"/>
          <p:cNvSpPr>
            <a:spLocks noGrp="1"/>
          </p:cNvSpPr>
          <p:nvPr>
            <p:ph type="ftr" sz="quarter" idx="11"/>
          </p:nvPr>
        </p:nvSpPr>
        <p:spPr>
          <a:xfrm>
            <a:off x="458789" y="6432504"/>
            <a:ext cx="6730468" cy="413808"/>
          </a:xfrm>
        </p:spPr>
        <p:txBody>
          <a:bodyPr/>
          <a:lstStyle/>
          <a:p>
            <a:r>
              <a:rPr lang="en-US" dirty="0"/>
              <a:t>Source: MSCI, S&amp;P 500. Shown for illustrative purposes only. Past performance is not indicative of future returns</a:t>
            </a:r>
            <a:r>
              <a:rPr lang="en-US" dirty="0" smtClean="0"/>
              <a:t>.</a:t>
            </a:r>
            <a:endParaRPr lang="en-US" dirty="0"/>
          </a:p>
        </p:txBody>
      </p:sp>
      <p:graphicFrame>
        <p:nvGraphicFramePr>
          <p:cNvPr id="19" name="Object 4"/>
          <p:cNvGraphicFramePr>
            <a:graphicFrameLocks noChangeAspect="1"/>
          </p:cNvGraphicFramePr>
          <p:nvPr>
            <p:extLst>
              <p:ext uri="{D42A27DB-BD31-4B8C-83A1-F6EECF244321}">
                <p14:modId xmlns:p14="http://schemas.microsoft.com/office/powerpoint/2010/main" val="821958278"/>
              </p:ext>
            </p:extLst>
          </p:nvPr>
        </p:nvGraphicFramePr>
        <p:xfrm>
          <a:off x="3107946" y="2076743"/>
          <a:ext cx="4414888" cy="361737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Box 2"/>
          <p:cNvSpPr txBox="1">
            <a:spLocks noChangeArrowheads="1"/>
          </p:cNvSpPr>
          <p:nvPr/>
        </p:nvSpPr>
        <p:spPr bwMode="auto">
          <a:xfrm>
            <a:off x="1263887" y="2055545"/>
            <a:ext cx="2187087" cy="553998"/>
          </a:xfrm>
          <a:prstGeom prst="rect">
            <a:avLst/>
          </a:prstGeom>
          <a:noFill/>
          <a:ln w="9525" algn="ctr">
            <a:noFill/>
            <a:miter lim="800000"/>
            <a:headEnd/>
            <a:tailEnd/>
          </a:ln>
          <a:effectLst/>
        </p:spPr>
        <p:txBody>
          <a:bodyPr wrap="square" lIns="137160" tIns="137160" rIns="0" bIns="0" anchor="ctr">
            <a:spAutoFit/>
          </a:bodyPr>
          <a:lstStyle/>
          <a:p>
            <a:pPr lvl="0" algn="l">
              <a:defRPr/>
            </a:pPr>
            <a:r>
              <a:rPr lang="en-US" sz="1200" dirty="0">
                <a:solidFill>
                  <a:srgbClr val="000000"/>
                </a:solidFill>
                <a:cs typeface="+mn-cs"/>
              </a:rPr>
              <a:t>Returns in USD</a:t>
            </a:r>
          </a:p>
          <a:p>
            <a:pPr lvl="0" algn="l">
              <a:spcBef>
                <a:spcPts val="600"/>
              </a:spcBef>
              <a:defRPr/>
            </a:pPr>
            <a:r>
              <a:rPr lang="en-US" sz="1000" b="0" dirty="0">
                <a:solidFill>
                  <a:srgbClr val="000000"/>
                </a:solidFill>
                <a:cs typeface="Arial" charset="0"/>
              </a:rPr>
              <a:t>As of September 30, 2012 (%)</a:t>
            </a:r>
          </a:p>
        </p:txBody>
      </p:sp>
    </p:spTree>
    <p:extLst>
      <p:ext uri="{BB962C8B-B14F-4D97-AF65-F5344CB8AC3E}">
        <p14:creationId xmlns:p14="http://schemas.microsoft.com/office/powerpoint/2010/main" val="4435360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a:t>
            </a:r>
            <a:r>
              <a:rPr lang="en-US" dirty="0"/>
              <a:t>global risks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20</a:t>
            </a:fld>
            <a:endParaRPr lang="en-GB"/>
          </a:p>
        </p:txBody>
      </p:sp>
      <p:sp>
        <p:nvSpPr>
          <p:cNvPr id="5" name="Footer Placeholder 4"/>
          <p:cNvSpPr>
            <a:spLocks noGrp="1"/>
          </p:cNvSpPr>
          <p:nvPr>
            <p:ph type="ftr" sz="quarter" idx="11"/>
          </p:nvPr>
        </p:nvSpPr>
        <p:spPr>
          <a:xfrm>
            <a:off x="458788" y="6432504"/>
            <a:ext cx="7179853" cy="413808"/>
          </a:xfrm>
        </p:spPr>
        <p:txBody>
          <a:bodyPr/>
          <a:lstStyle/>
          <a:p>
            <a:endParaRPr lang="en-US" dirty="0"/>
          </a:p>
        </p:txBody>
      </p:sp>
      <p:pic>
        <p:nvPicPr>
          <p:cNvPr id="267" name="Picture 2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48" y="1990656"/>
            <a:ext cx="9220097" cy="40838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867" y="3200223"/>
            <a:ext cx="4203457" cy="1538655"/>
          </a:xfrm>
          <a:prstGeom prst="rect">
            <a:avLst/>
          </a:prstGeom>
        </p:spPr>
      </p:pic>
    </p:spTree>
    <p:extLst>
      <p:ext uri="{BB962C8B-B14F-4D97-AF65-F5344CB8AC3E}">
        <p14:creationId xmlns:p14="http://schemas.microsoft.com/office/powerpoint/2010/main" val="17430740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48741" y="1944580"/>
            <a:ext cx="9152459" cy="3687558"/>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Investors need to be better diversified</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21</a:t>
            </a:fld>
            <a:endParaRPr lang="en-GB"/>
          </a:p>
        </p:txBody>
      </p:sp>
      <p:sp>
        <p:nvSpPr>
          <p:cNvPr id="5" name="Footer Placeholder 4"/>
          <p:cNvSpPr>
            <a:spLocks noGrp="1"/>
          </p:cNvSpPr>
          <p:nvPr>
            <p:ph type="ftr" sz="quarter" idx="11"/>
          </p:nvPr>
        </p:nvSpPr>
        <p:spPr>
          <a:xfrm>
            <a:off x="458788" y="6432504"/>
            <a:ext cx="6562308" cy="413808"/>
          </a:xfrm>
        </p:spPr>
        <p:txBody>
          <a:bodyPr/>
          <a:lstStyle/>
          <a:p>
            <a:r>
              <a:rPr lang="en-US" dirty="0"/>
              <a:t>International investing involves a greater degree of risk and increased volatility. </a:t>
            </a:r>
            <a:r>
              <a:rPr lang="en-US" dirty="0" smtClean="0"/>
              <a:t>Changes currency </a:t>
            </a:r>
            <a:r>
              <a:rPr lang="en-US" dirty="0"/>
              <a:t>exchange rates and differences in accounting and taxation policies outside the U.S. can raise or lower returns. Also, some overseas markets may not be as politically and economically stable as the U.S. and other </a:t>
            </a:r>
            <a:r>
              <a:rPr lang="en-US" dirty="0" smtClean="0"/>
              <a:t>nations.</a:t>
            </a:r>
            <a:br>
              <a:rPr lang="en-US" dirty="0" smtClean="0"/>
            </a:br>
            <a:r>
              <a:rPr lang="en-US" dirty="0" smtClean="0"/>
              <a:t>Diversification </a:t>
            </a:r>
            <a:r>
              <a:rPr lang="en-US" dirty="0"/>
              <a:t>does not guarantee investment returns and does not eliminate the risk of </a:t>
            </a:r>
            <a:r>
              <a:rPr lang="en-US" dirty="0" smtClean="0"/>
              <a:t>loss. Graphic </a:t>
            </a:r>
            <a:r>
              <a:rPr lang="en-US" dirty="0"/>
              <a:t>shown for illustrative purposes only. </a:t>
            </a:r>
          </a:p>
        </p:txBody>
      </p:sp>
      <p:sp>
        <p:nvSpPr>
          <p:cNvPr id="6" name="Text Box 8"/>
          <p:cNvSpPr txBox="1">
            <a:spLocks noChangeArrowheads="1"/>
          </p:cNvSpPr>
          <p:nvPr/>
        </p:nvSpPr>
        <p:spPr bwMode="auto">
          <a:xfrm>
            <a:off x="458788" y="1236664"/>
            <a:ext cx="827242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marL="912813"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600" b="0" dirty="0">
              <a:solidFill>
                <a:srgbClr val="000000"/>
              </a:solidFill>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851" y="2106224"/>
            <a:ext cx="3922892" cy="3335586"/>
          </a:xfrm>
          <a:prstGeom prst="rect">
            <a:avLst/>
          </a:prstGeom>
        </p:spPr>
      </p:pic>
      <p:sp>
        <p:nvSpPr>
          <p:cNvPr id="10" name="TextBox 9"/>
          <p:cNvSpPr txBox="1"/>
          <p:nvPr/>
        </p:nvSpPr>
        <p:spPr>
          <a:xfrm>
            <a:off x="458788" y="2515806"/>
            <a:ext cx="3870616" cy="2877711"/>
          </a:xfrm>
          <a:prstGeom prst="rect">
            <a:avLst/>
          </a:prstGeom>
          <a:noFill/>
        </p:spPr>
        <p:txBody>
          <a:bodyPr wrap="square" lIns="137160" rtlCol="0">
            <a:spAutoFit/>
          </a:bodyPr>
          <a:lstStyle/>
          <a:p>
            <a:pPr algn="l"/>
            <a:r>
              <a:rPr lang="en-US" dirty="0" smtClean="0">
                <a:solidFill>
                  <a:srgbClr val="50640D"/>
                </a:solidFill>
              </a:rPr>
              <a:t>PROBLEM</a:t>
            </a:r>
          </a:p>
          <a:p>
            <a:pPr algn="l"/>
            <a:r>
              <a:rPr lang="en-US" sz="1000" b="0" dirty="0" smtClean="0"/>
              <a:t>In many portfolios, international stocks are less diversified than U.S. stocks — even though foreign markets offer a world of investment choices.</a:t>
            </a:r>
          </a:p>
          <a:p>
            <a:pPr algn="l"/>
            <a:endParaRPr lang="en-US" b="0" dirty="0"/>
          </a:p>
          <a:p>
            <a:pPr algn="l"/>
            <a:r>
              <a:rPr lang="en-US" dirty="0" smtClean="0">
                <a:solidFill>
                  <a:srgbClr val="50640D"/>
                </a:solidFill>
              </a:rPr>
              <a:t>RESULT</a:t>
            </a:r>
          </a:p>
          <a:p>
            <a:pPr algn="l"/>
            <a:r>
              <a:rPr lang="en-US" sz="1000" b="0" dirty="0" smtClean="0"/>
              <a:t>Missed opportunities to participate in global economic growth, increase long-term return potential and diversify outside the United States.</a:t>
            </a:r>
          </a:p>
          <a:p>
            <a:pPr algn="l"/>
            <a:endParaRPr lang="en-US" b="0" dirty="0"/>
          </a:p>
          <a:p>
            <a:pPr algn="l"/>
            <a:r>
              <a:rPr lang="en-US" dirty="0" smtClean="0">
                <a:solidFill>
                  <a:srgbClr val="50640D"/>
                </a:solidFill>
              </a:rPr>
              <a:t>SOLUTION</a:t>
            </a:r>
            <a:endParaRPr lang="en-US" dirty="0">
              <a:solidFill>
                <a:srgbClr val="50640D"/>
              </a:solidFill>
            </a:endParaRPr>
          </a:p>
          <a:p>
            <a:pPr algn="l"/>
            <a:r>
              <a:rPr lang="en-US" sz="1000" b="0" dirty="0"/>
              <a:t>Invest more strategically across a broader mix of countries (developed and emerging), styles (core, growth, value) and industries (including real estate).</a:t>
            </a:r>
          </a:p>
        </p:txBody>
      </p:sp>
      <p:sp>
        <p:nvSpPr>
          <p:cNvPr id="12" name="Text Box 2"/>
          <p:cNvSpPr txBox="1">
            <a:spLocks noChangeArrowheads="1"/>
          </p:cNvSpPr>
          <p:nvPr/>
        </p:nvSpPr>
        <p:spPr bwMode="auto">
          <a:xfrm>
            <a:off x="448740" y="1937136"/>
            <a:ext cx="5469739" cy="384721"/>
          </a:xfrm>
          <a:prstGeom prst="rect">
            <a:avLst/>
          </a:prstGeom>
          <a:noFill/>
          <a:ln w="9525" algn="ctr">
            <a:noFill/>
            <a:miter lim="800000"/>
            <a:headEnd/>
            <a:tailEnd/>
          </a:ln>
          <a:effectLst/>
        </p:spPr>
        <p:txBody>
          <a:bodyPr wrap="square" lIns="137160" tIns="137160" rIns="0" bIns="0" anchor="ctr">
            <a:spAutoFit/>
          </a:bodyPr>
          <a:lstStyle/>
          <a:p>
            <a:pPr algn="l">
              <a:spcBef>
                <a:spcPts val="0"/>
              </a:spcBef>
            </a:pPr>
            <a:r>
              <a:rPr lang="en-US" sz="1600" b="0" dirty="0">
                <a:solidFill>
                  <a:srgbClr val="6D6E71"/>
                </a:solidFill>
              </a:rPr>
              <a:t>Take a more diversified approach </a:t>
            </a:r>
            <a:r>
              <a:rPr lang="en-US" sz="1600" b="0" dirty="0" smtClean="0">
                <a:solidFill>
                  <a:srgbClr val="6D6E71"/>
                </a:solidFill>
              </a:rPr>
              <a:t>to </a:t>
            </a:r>
            <a:r>
              <a:rPr lang="en-US" sz="1600" b="0" dirty="0">
                <a:solidFill>
                  <a:srgbClr val="6D6E71"/>
                </a:solidFill>
              </a:rPr>
              <a:t>international investing</a:t>
            </a:r>
          </a:p>
        </p:txBody>
      </p:sp>
    </p:spTree>
    <p:extLst>
      <p:ext uri="{BB962C8B-B14F-4D97-AF65-F5344CB8AC3E}">
        <p14:creationId xmlns:p14="http://schemas.microsoft.com/office/powerpoint/2010/main" val="1195086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Diversification matters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22</a:t>
            </a:fld>
            <a:endParaRPr lang="en-GB"/>
          </a:p>
        </p:txBody>
      </p:sp>
      <p:sp>
        <p:nvSpPr>
          <p:cNvPr id="5" name="Footer Placeholder 4"/>
          <p:cNvSpPr>
            <a:spLocks noGrp="1"/>
          </p:cNvSpPr>
          <p:nvPr>
            <p:ph type="ftr" sz="quarter" idx="11"/>
          </p:nvPr>
        </p:nvSpPr>
        <p:spPr>
          <a:xfrm>
            <a:off x="458789" y="6663300"/>
            <a:ext cx="1202570" cy="183012"/>
          </a:xfrm>
        </p:spPr>
        <p:txBody>
          <a:bodyPr/>
          <a:lstStyle/>
          <a:p>
            <a:endParaRPr lang="en-US" dirty="0"/>
          </a:p>
        </p:txBody>
      </p:sp>
      <p:sp>
        <p:nvSpPr>
          <p:cNvPr id="6" name="Text Box 8"/>
          <p:cNvSpPr txBox="1">
            <a:spLocks noChangeArrowheads="1"/>
          </p:cNvSpPr>
          <p:nvPr/>
        </p:nvSpPr>
        <p:spPr bwMode="auto">
          <a:xfrm>
            <a:off x="458788" y="1236664"/>
            <a:ext cx="827242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marL="912813"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US" sz="1600" b="0" dirty="0">
              <a:solidFill>
                <a:srgbClr val="000000"/>
              </a:solidFill>
              <a:cs typeface="+mn-cs"/>
            </a:endParaRPr>
          </a:p>
        </p:txBody>
      </p:sp>
      <p:pic>
        <p:nvPicPr>
          <p:cNvPr id="8" name="Picture 3"/>
          <p:cNvPicPr>
            <a:picLocks noChangeAspect="1" noChangeArrowheads="1"/>
          </p:cNvPicPr>
          <p:nvPr/>
        </p:nvPicPr>
        <p:blipFill rotWithShape="1">
          <a:blip r:embed="rId3" cstate="print"/>
          <a:srcRect l="333" r="-2087"/>
          <a:stretch/>
        </p:blipFill>
        <p:spPr bwMode="auto">
          <a:xfrm>
            <a:off x="1359333" y="1441727"/>
            <a:ext cx="7195928" cy="4730474"/>
          </a:xfrm>
          <a:prstGeom prst="rect">
            <a:avLst/>
          </a:prstGeom>
          <a:solidFill>
            <a:srgbClr val="FFFFFF"/>
          </a:solidFill>
          <a:ln w="6350" cmpd="sng">
            <a:solidFill>
              <a:srgbClr val="6D6E71"/>
            </a:solidFill>
            <a:miter lim="800000"/>
            <a:headEnd/>
            <a:tailEnd/>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6214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61965" y="1827213"/>
            <a:ext cx="6880879" cy="1991161"/>
          </a:xfrm>
        </p:spPr>
        <p:txBody>
          <a:bodyPr/>
          <a:lstStyle/>
          <a:p>
            <a:r>
              <a:rPr lang="en-US" dirty="0"/>
              <a:t>The world has changed </a:t>
            </a:r>
          </a:p>
          <a:p>
            <a:r>
              <a:rPr lang="en-US" dirty="0"/>
              <a:t>Emerging markets are playing a larger role on the global stage</a:t>
            </a:r>
          </a:p>
          <a:p>
            <a:r>
              <a:rPr lang="en-US" dirty="0"/>
              <a:t>Opportunities exist worldwide </a:t>
            </a:r>
            <a:r>
              <a:rPr lang="en-US" dirty="0" smtClean="0"/>
              <a:t>— </a:t>
            </a:r>
            <a:r>
              <a:rPr lang="en-US" dirty="0"/>
              <a:t>but investors must be mindful of the </a:t>
            </a:r>
            <a:r>
              <a:rPr lang="en-US" dirty="0" smtClean="0"/>
              <a:t>risks </a:t>
            </a:r>
            <a:r>
              <a:rPr lang="en-US" dirty="0"/>
              <a:t>as </a:t>
            </a:r>
            <a:r>
              <a:rPr lang="en-US" dirty="0" smtClean="0"/>
              <a:t>well</a:t>
            </a:r>
            <a:endParaRPr lang="en-US" dirty="0"/>
          </a:p>
          <a:p>
            <a:r>
              <a:rPr lang="en-US" dirty="0"/>
              <a:t>Active risk management and greater diversification are essential for American investors seeking to venture beyond U.S. shores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23</a:t>
            </a:fld>
            <a:endParaRPr lang="en-GB"/>
          </a:p>
        </p:txBody>
      </p:sp>
      <p:sp>
        <p:nvSpPr>
          <p:cNvPr id="5" name="Footer Placeholder 4"/>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82" y="4349566"/>
            <a:ext cx="6538287" cy="1477863"/>
          </a:xfrm>
          <a:prstGeom prst="rect">
            <a:avLst/>
          </a:prstGeom>
        </p:spPr>
      </p:pic>
    </p:spTree>
    <p:extLst>
      <p:ext uri="{BB962C8B-B14F-4D97-AF65-F5344CB8AC3E}">
        <p14:creationId xmlns:p14="http://schemas.microsoft.com/office/powerpoint/2010/main" val="2201149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Thank you</a:t>
            </a:r>
          </a:p>
        </p:txBody>
      </p:sp>
      <p:sp>
        <p:nvSpPr>
          <p:cNvPr id="3" name="Subtitle 2"/>
          <p:cNvSpPr>
            <a:spLocks noGrp="1"/>
          </p:cNvSpPr>
          <p:nvPr>
            <p:ph type="subTitle" sz="quarter"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24</a:t>
            </a:fld>
            <a:endParaRPr lang="en-GB" dirty="0"/>
          </a:p>
        </p:txBody>
      </p:sp>
    </p:spTree>
    <p:extLst>
      <p:ext uri="{BB962C8B-B14F-4D97-AF65-F5344CB8AC3E}">
        <p14:creationId xmlns:p14="http://schemas.microsoft.com/office/powerpoint/2010/main" val="3447964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 Morgan Asset Management</a:t>
            </a:r>
          </a:p>
        </p:txBody>
      </p:sp>
      <p:sp>
        <p:nvSpPr>
          <p:cNvPr id="3" name="Content Placeholder 2"/>
          <p:cNvSpPr>
            <a:spLocks noGrp="1"/>
          </p:cNvSpPr>
          <p:nvPr>
            <p:ph idx="1"/>
          </p:nvPr>
        </p:nvSpPr>
        <p:spPr>
          <a:xfrm>
            <a:off x="461964" y="1644650"/>
            <a:ext cx="9128123" cy="4289425"/>
          </a:xfrm>
        </p:spPr>
        <p:txBody>
          <a:bodyPr/>
          <a:lstStyle/>
          <a:p>
            <a:pPr marL="0" indent="0">
              <a:buNone/>
            </a:pPr>
            <a:r>
              <a:rPr lang="en-US" sz="800" dirty="0">
                <a:latin typeface="Arial Narrow"/>
              </a:rPr>
              <a:t>The above commentary is intended solely to report on various investment views held by J.P. Morgan Asset Management. Opinions and estimates offered constitute our judgment and are subject to change without notice, as are statements of financial market trends, which are based on current market conditions. We believe the information provided here is reliable, but do not warrant its accuracy or completeness. This material is not intended as an offer or solicitation for the purchase or sale of any financial instrument. The views and strategies described may not be suitable for all investors. This material has been prepared for informational purposes only and is not intended to provide, and should not be relied on for, accounting, legal or tax advice. References to future returns are not promises or even estimates of actual returns a client portfolio may achieve. </a:t>
            </a:r>
            <a:br>
              <a:rPr lang="en-US" sz="800" dirty="0">
                <a:latin typeface="Arial Narrow"/>
              </a:rPr>
            </a:br>
            <a:r>
              <a:rPr lang="en-US" sz="800" dirty="0">
                <a:latin typeface="Arial Narrow"/>
              </a:rPr>
              <a:t>Any forecasts contained herein are for illustrative purposes only and are not to be relied upon as advice or interpreted as a recommendation.</a:t>
            </a:r>
          </a:p>
          <a:p>
            <a:pPr marL="0" indent="0">
              <a:buNone/>
            </a:pPr>
            <a:r>
              <a:rPr lang="en-US" sz="800" dirty="0">
                <a:latin typeface="Arial Narrow"/>
              </a:rPr>
              <a:t>J.P. Morgan Asset Management is the marketing name for the asset </a:t>
            </a:r>
            <a:r>
              <a:rPr lang="en-US" sz="800" dirty="0" smtClean="0">
                <a:latin typeface="Arial Narrow"/>
              </a:rPr>
              <a:t>management </a:t>
            </a:r>
            <a:r>
              <a:rPr lang="en-US" sz="800" dirty="0">
                <a:latin typeface="Arial Narrow"/>
              </a:rPr>
              <a:t>businesses of JPMorgan Chase &amp; Co. Those businesses include, but are not limited to, J.P. Morgan Investment Management Inc., Security Capital Research &amp; Management Incorporated and J.P. Morgan Alternative Asset Management, Inc.</a:t>
            </a:r>
          </a:p>
          <a:p>
            <a:pPr marL="0" indent="0">
              <a:buNone/>
            </a:pPr>
            <a:r>
              <a:rPr lang="en-US" sz="800" dirty="0">
                <a:latin typeface="Arial Narrow"/>
              </a:rPr>
              <a:t>© J.P. Morgan Chase &amp; Co., </a:t>
            </a:r>
            <a:r>
              <a:rPr lang="en-US" sz="800" dirty="0" smtClean="0">
                <a:latin typeface="Arial Narrow"/>
              </a:rPr>
              <a:t>March </a:t>
            </a:r>
            <a:r>
              <a:rPr lang="en-US" sz="800" dirty="0">
                <a:latin typeface="Arial Narrow"/>
              </a:rPr>
              <a:t>2013</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25</a:t>
            </a:fld>
            <a:endParaRPr lang="en-GB"/>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86116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502920" y="1111492"/>
            <a:ext cx="9052560" cy="4243671"/>
          </a:xfrm>
        </p:spPr>
        <p:txBody>
          <a:bodyPr/>
          <a:lstStyle/>
          <a:p>
            <a:pPr marL="427896" indent="-427896">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427896" indent="-427896">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427896" indent="-427896">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662872" y="4279702"/>
            <a:ext cx="4147191" cy="4488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14106" tIns="57054" rIns="114106" bIns="57054" rtlCol="0" anchor="ctr" anchorCtr="0"/>
          <a:lstStyle/>
          <a:p>
            <a:pPr algn="l" defTabSz="1141054" eaLnBrk="1" fontAlgn="auto" hangingPunct="1">
              <a:spcBef>
                <a:spcPts val="0"/>
              </a:spcBef>
              <a:spcAft>
                <a:spcPts val="0"/>
              </a:spcAft>
            </a:pPr>
            <a:r>
              <a:rPr lang="en-US" altLang="zh-CN" sz="2000" dirty="0">
                <a:solidFill>
                  <a:prstClr val="white"/>
                </a:solidFill>
                <a:latin typeface="微软雅黑"/>
                <a:cs typeface="Segoe UI" pitchFamily="34" charset="0"/>
              </a:rPr>
              <a:t>https://www.chuanke.com</a:t>
            </a:r>
            <a:endParaRPr lang="zh-CN" altLang="en-US" sz="2000" dirty="0">
              <a:solidFill>
                <a:prstClr val="white"/>
              </a:solidFill>
              <a:latin typeface="微软雅黑"/>
              <a:cs typeface="Segoe UI" pitchFamily="34" charset="0"/>
            </a:endParaRPr>
          </a:p>
        </p:txBody>
      </p:sp>
      <p:sp>
        <p:nvSpPr>
          <p:cNvPr id="17" name="圆角矩形 16">
            <a:hlinkClick r:id="rId3"/>
          </p:cNvPr>
          <p:cNvSpPr/>
          <p:nvPr/>
        </p:nvSpPr>
        <p:spPr>
          <a:xfrm>
            <a:off x="5662872" y="4775969"/>
            <a:ext cx="4147191" cy="4488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14106" tIns="57054" rIns="114106" bIns="57054" rtlCol="0" anchor="ctr" anchorCtr="0"/>
          <a:lstStyle/>
          <a:p>
            <a:pPr algn="l" defTabSz="1141054" eaLnBrk="1" fontAlgn="auto" hangingPunct="1">
              <a:spcBef>
                <a:spcPts val="0"/>
              </a:spcBef>
              <a:spcAft>
                <a:spcPts val="0"/>
              </a:spcAft>
            </a:pPr>
            <a:r>
              <a:rPr lang="en-US" altLang="zh-CN" sz="2000" dirty="0">
                <a:solidFill>
                  <a:prstClr val="white"/>
                </a:solidFill>
                <a:latin typeface="微软雅黑"/>
                <a:cs typeface="Segoe UI" pitchFamily="34" charset="0"/>
              </a:rPr>
              <a:t>https://study.163.com</a:t>
            </a:r>
            <a:endParaRPr lang="zh-CN" altLang="en-US" sz="2000" dirty="0">
              <a:solidFill>
                <a:prstClr val="white"/>
              </a:solidFill>
              <a:latin typeface="微软雅黑"/>
              <a:cs typeface="Segoe UI" pitchFamily="34" charset="0"/>
            </a:endParaRPr>
          </a:p>
        </p:txBody>
      </p:sp>
      <p:sp>
        <p:nvSpPr>
          <p:cNvPr id="2" name="矩形 1"/>
          <p:cNvSpPr/>
          <p:nvPr/>
        </p:nvSpPr>
        <p:spPr>
          <a:xfrm>
            <a:off x="958489" y="3310659"/>
            <a:ext cx="8920320" cy="623054"/>
          </a:xfrm>
          <a:prstGeom prst="rect">
            <a:avLst/>
          </a:prstGeom>
        </p:spPr>
        <p:txBody>
          <a:bodyPr wrap="none" lIns="114106" tIns="57054" rIns="114106" bIns="57054">
            <a:spAutoFit/>
          </a:bodyPr>
          <a:lstStyle/>
          <a:p>
            <a:pPr algn="l" defTabSz="1141054" eaLnBrk="1" hangingPunct="1">
              <a:lnSpc>
                <a:spcPct val="150000"/>
              </a:lnSpc>
              <a:spcBef>
                <a:spcPct val="0"/>
              </a:spcBef>
            </a:pPr>
            <a:r>
              <a:rPr lang="zh-CN" altLang="en-US" sz="2200" b="0" dirty="0">
                <a:solidFill>
                  <a:srgbClr val="4F81BD">
                    <a:lumMod val="75000"/>
                  </a:srgbClr>
                </a:solidFill>
                <a:latin typeface="微软雅黑"/>
                <a:ea typeface="微软雅黑"/>
                <a:cs typeface="Segoe UI" pitchFamily="34" charset="0"/>
              </a:rPr>
              <a:t>学习世界五百强和咨询公司</a:t>
            </a:r>
            <a:r>
              <a:rPr lang="en-US" altLang="zh-CN" sz="2200" b="0" dirty="0">
                <a:solidFill>
                  <a:srgbClr val="4F81BD">
                    <a:lumMod val="75000"/>
                  </a:srgbClr>
                </a:solidFill>
                <a:latin typeface="微软雅黑"/>
                <a:ea typeface="微软雅黑"/>
                <a:cs typeface="Segoe UI" pitchFamily="34" charset="0"/>
              </a:rPr>
              <a:t>PPT</a:t>
            </a:r>
            <a:r>
              <a:rPr lang="zh-CN" altLang="en-US" sz="2200" b="0" dirty="0">
                <a:solidFill>
                  <a:srgbClr val="4F81BD">
                    <a:lumMod val="75000"/>
                  </a:srgbClr>
                </a:solidFill>
                <a:latin typeface="微软雅黑"/>
                <a:ea typeface="微软雅黑"/>
                <a:cs typeface="Segoe UI" pitchFamily="34" charset="0"/>
              </a:rPr>
              <a:t>课程请访问如下网站搜索：“司马懿”</a:t>
            </a:r>
          </a:p>
        </p:txBody>
      </p:sp>
      <p:sp>
        <p:nvSpPr>
          <p:cNvPr id="19" name="圆角矩形 18">
            <a:hlinkClick r:id="rId3"/>
          </p:cNvPr>
          <p:cNvSpPr/>
          <p:nvPr/>
        </p:nvSpPr>
        <p:spPr>
          <a:xfrm>
            <a:off x="5662872" y="5273554"/>
            <a:ext cx="4147191" cy="4488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14106" tIns="57054" rIns="114106" bIns="57054" rtlCol="0" anchor="ctr" anchorCtr="0"/>
          <a:lstStyle/>
          <a:p>
            <a:pPr algn="l" defTabSz="1141054" eaLnBrk="1" fontAlgn="auto" hangingPunct="1">
              <a:spcBef>
                <a:spcPts val="0"/>
              </a:spcBef>
              <a:spcAft>
                <a:spcPts val="0"/>
              </a:spcAft>
            </a:pPr>
            <a:r>
              <a:rPr lang="en-US" altLang="zh-CN" sz="2000" dirty="0">
                <a:solidFill>
                  <a:prstClr val="white"/>
                </a:solidFill>
                <a:latin typeface="微软雅黑"/>
                <a:cs typeface="Segoe UI" pitchFamily="34" charset="0"/>
              </a:rPr>
              <a:t>https://www.zhiu.com</a:t>
            </a:r>
            <a:endParaRPr lang="zh-CN" altLang="en-US" sz="2000" dirty="0">
              <a:solidFill>
                <a:prstClr val="white"/>
              </a:solidFill>
              <a:latin typeface="微软雅黑"/>
              <a:cs typeface="Segoe UI" pitchFamily="34" charset="0"/>
            </a:endParaRPr>
          </a:p>
        </p:txBody>
      </p:sp>
      <p:sp>
        <p:nvSpPr>
          <p:cNvPr id="12" name="圆角矩形 11">
            <a:hlinkClick r:id="rId3"/>
          </p:cNvPr>
          <p:cNvSpPr/>
          <p:nvPr/>
        </p:nvSpPr>
        <p:spPr>
          <a:xfrm>
            <a:off x="590813" y="4279702"/>
            <a:ext cx="4977649" cy="4488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14106" tIns="57054" rIns="114106" bIns="57054" rtlCol="0" anchor="ctr" anchorCtr="0"/>
          <a:lstStyle/>
          <a:p>
            <a:pPr algn="l" defTabSz="1141054" eaLnBrk="1" fontAlgn="auto" hangingPunct="1">
              <a:spcBef>
                <a:spcPts val="0"/>
              </a:spcBef>
              <a:spcAft>
                <a:spcPts val="0"/>
              </a:spcAft>
            </a:pPr>
            <a:r>
              <a:rPr lang="zh-CN" altLang="en-US" sz="2000" dirty="0">
                <a:solidFill>
                  <a:prstClr val="white"/>
                </a:solidFill>
                <a:latin typeface="微软雅黑"/>
                <a:cs typeface="Segoe UI" pitchFamily="34" charset="0"/>
              </a:rPr>
              <a:t>百度传课：司马懿</a:t>
            </a:r>
            <a:r>
              <a:rPr lang="en-US" altLang="zh-CN" sz="2000" dirty="0">
                <a:solidFill>
                  <a:prstClr val="white"/>
                </a:solidFill>
                <a:latin typeface="微软雅黑"/>
                <a:cs typeface="Segoe UI" pitchFamily="34" charset="0"/>
              </a:rPr>
              <a:t>PPT</a:t>
            </a:r>
            <a:r>
              <a:rPr lang="zh-CN" altLang="en-US" sz="2000" dirty="0">
                <a:solidFill>
                  <a:prstClr val="white"/>
                </a:solidFill>
                <a:latin typeface="微软雅黑"/>
                <a:cs typeface="Segoe UI" pitchFamily="34" charset="0"/>
              </a:rPr>
              <a:t>学校</a:t>
            </a:r>
          </a:p>
        </p:txBody>
      </p:sp>
      <p:sp>
        <p:nvSpPr>
          <p:cNvPr id="13" name="圆角矩形 12">
            <a:hlinkClick r:id="rId3"/>
          </p:cNvPr>
          <p:cNvSpPr/>
          <p:nvPr/>
        </p:nvSpPr>
        <p:spPr>
          <a:xfrm>
            <a:off x="590813" y="4775969"/>
            <a:ext cx="4977649" cy="4488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14106" tIns="57054" rIns="114106" bIns="57054" rtlCol="0" anchor="ctr" anchorCtr="0"/>
          <a:lstStyle/>
          <a:p>
            <a:pPr algn="l" defTabSz="1141054" eaLnBrk="1" fontAlgn="auto" hangingPunct="1">
              <a:spcBef>
                <a:spcPts val="0"/>
              </a:spcBef>
              <a:spcAft>
                <a:spcPts val="0"/>
              </a:spcAft>
            </a:pPr>
            <a:r>
              <a:rPr lang="zh-CN" altLang="en-US" sz="2000" dirty="0">
                <a:solidFill>
                  <a:prstClr val="white"/>
                </a:solidFill>
                <a:latin typeface="微软雅黑"/>
                <a:cs typeface="Segoe UI" pitchFamily="34" charset="0"/>
              </a:rPr>
              <a:t>网易学堂：司马懿</a:t>
            </a:r>
            <a:r>
              <a:rPr lang="en-US" altLang="zh-CN" sz="2000" dirty="0">
                <a:solidFill>
                  <a:prstClr val="white"/>
                </a:solidFill>
                <a:latin typeface="微软雅黑"/>
                <a:cs typeface="Segoe UI" pitchFamily="34" charset="0"/>
              </a:rPr>
              <a:t>PPT</a:t>
            </a:r>
            <a:r>
              <a:rPr lang="zh-CN" altLang="en-US" sz="2000" dirty="0">
                <a:solidFill>
                  <a:prstClr val="white"/>
                </a:solidFill>
                <a:latin typeface="微软雅黑"/>
                <a:cs typeface="Segoe UI" pitchFamily="34" charset="0"/>
              </a:rPr>
              <a:t>学校</a:t>
            </a:r>
          </a:p>
        </p:txBody>
      </p:sp>
      <p:sp>
        <p:nvSpPr>
          <p:cNvPr id="14" name="圆角矩形 13">
            <a:hlinkClick r:id="rId3"/>
          </p:cNvPr>
          <p:cNvSpPr/>
          <p:nvPr/>
        </p:nvSpPr>
        <p:spPr>
          <a:xfrm>
            <a:off x="590813" y="5273554"/>
            <a:ext cx="4977649" cy="4488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14106" tIns="57054" rIns="114106" bIns="57054" rtlCol="0" anchor="ctr" anchorCtr="0"/>
          <a:lstStyle/>
          <a:p>
            <a:pPr algn="l" defTabSz="1141054" eaLnBrk="1" fontAlgn="auto" hangingPunct="1">
              <a:spcBef>
                <a:spcPts val="0"/>
              </a:spcBef>
              <a:spcAft>
                <a:spcPts val="0"/>
              </a:spcAft>
            </a:pPr>
            <a:r>
              <a:rPr lang="zh-CN" altLang="en-US" sz="2000" dirty="0">
                <a:solidFill>
                  <a:prstClr val="white"/>
                </a:solidFill>
                <a:latin typeface="微软雅黑"/>
                <a:cs typeface="Segoe UI" pitchFamily="34" charset="0"/>
              </a:rPr>
              <a:t>知乎：       司马懿</a:t>
            </a:r>
            <a:r>
              <a:rPr lang="en-US" altLang="zh-CN" sz="2000" dirty="0">
                <a:solidFill>
                  <a:prstClr val="white"/>
                </a:solidFill>
                <a:latin typeface="微软雅黑"/>
                <a:cs typeface="Segoe UI" pitchFamily="34" charset="0"/>
              </a:rPr>
              <a:t>PPT</a:t>
            </a:r>
            <a:r>
              <a:rPr lang="zh-CN" altLang="en-US" sz="2000"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world of opportunity</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2</a:t>
            </a:fld>
            <a:endParaRPr lang="en-GB"/>
          </a:p>
        </p:txBody>
      </p:sp>
      <p:sp>
        <p:nvSpPr>
          <p:cNvPr id="5" name="Footer Placeholder 4"/>
          <p:cNvSpPr>
            <a:spLocks noGrp="1"/>
          </p:cNvSpPr>
          <p:nvPr>
            <p:ph type="ftr" sz="quarter" idx="11"/>
          </p:nvPr>
        </p:nvSpPr>
        <p:spPr/>
        <p:txBody>
          <a:bodyPr/>
          <a:lstStyle/>
          <a:p>
            <a:r>
              <a:rPr lang="en-US" dirty="0"/>
              <a:t>Source: </a:t>
            </a:r>
            <a:r>
              <a:rPr lang="en-US" dirty="0" smtClean="0"/>
              <a:t>MSCI</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57" y="2211388"/>
            <a:ext cx="9780022" cy="4331852"/>
          </a:xfrm>
          <a:prstGeom prst="rect">
            <a:avLst/>
          </a:prstGeom>
        </p:spPr>
      </p:pic>
      <p:sp>
        <p:nvSpPr>
          <p:cNvPr id="15" name="Text Box 230"/>
          <p:cNvSpPr txBox="1">
            <a:spLocks noChangeArrowheads="1"/>
          </p:cNvSpPr>
          <p:nvPr/>
        </p:nvSpPr>
        <p:spPr bwMode="auto">
          <a:xfrm>
            <a:off x="1431095" y="3418555"/>
            <a:ext cx="914400" cy="153888"/>
          </a:xfrm>
          <a:prstGeom prst="rect">
            <a:avLst/>
          </a:prstGeom>
          <a:noFill/>
          <a:ln w="9525" algn="ctr">
            <a:noFill/>
            <a:miter lim="800000"/>
            <a:headEnd/>
            <a:tailEnd/>
          </a:ln>
        </p:spPr>
        <p:txBody>
          <a:bodyPr wrap="none" lIns="0" tIns="0" rIns="0" bIns="0" anchor="ctr" anchorCtr="0">
            <a:noAutofit/>
          </a:bodyPr>
          <a:lstStyle/>
          <a:p>
            <a:pPr algn="ctr">
              <a:spcBef>
                <a:spcPct val="0"/>
              </a:spcBef>
            </a:pPr>
            <a:r>
              <a:rPr lang="en-US" sz="800" dirty="0" smtClean="0">
                <a:solidFill>
                  <a:srgbClr val="FFFFFF"/>
                </a:solidFill>
              </a:rPr>
              <a:t>United States</a:t>
            </a:r>
            <a:endParaRPr lang="en-US" sz="800" dirty="0">
              <a:solidFill>
                <a:srgbClr val="FFFFFF"/>
              </a:solidFill>
            </a:endParaRPr>
          </a:p>
        </p:txBody>
      </p:sp>
      <p:sp>
        <p:nvSpPr>
          <p:cNvPr id="16" name="Text Box 230"/>
          <p:cNvSpPr txBox="1">
            <a:spLocks noChangeArrowheads="1"/>
          </p:cNvSpPr>
          <p:nvPr/>
        </p:nvSpPr>
        <p:spPr bwMode="auto">
          <a:xfrm>
            <a:off x="1414899" y="2915616"/>
            <a:ext cx="914400" cy="153888"/>
          </a:xfrm>
          <a:prstGeom prst="rect">
            <a:avLst/>
          </a:prstGeom>
          <a:noFill/>
          <a:ln w="9525" algn="ctr">
            <a:noFill/>
            <a:miter lim="800000"/>
            <a:headEnd/>
            <a:tailEnd/>
          </a:ln>
        </p:spPr>
        <p:txBody>
          <a:bodyPr wrap="none" lIns="0" tIns="0" rIns="0" bIns="0" anchor="ctr" anchorCtr="0">
            <a:noAutofit/>
          </a:bodyPr>
          <a:lstStyle/>
          <a:p>
            <a:pPr algn="ctr">
              <a:spcBef>
                <a:spcPct val="0"/>
              </a:spcBef>
            </a:pPr>
            <a:r>
              <a:rPr lang="en-US" sz="800" dirty="0" smtClean="0">
                <a:solidFill>
                  <a:srgbClr val="FFFFFF"/>
                </a:solidFill>
              </a:rPr>
              <a:t>Canada</a:t>
            </a:r>
            <a:endParaRPr lang="en-US" sz="800" dirty="0">
              <a:solidFill>
                <a:srgbClr val="FFFFFF"/>
              </a:solidFill>
            </a:endParaRPr>
          </a:p>
        </p:txBody>
      </p:sp>
      <p:sp>
        <p:nvSpPr>
          <p:cNvPr id="17" name="TextBox 16"/>
          <p:cNvSpPr txBox="1"/>
          <p:nvPr/>
        </p:nvSpPr>
        <p:spPr>
          <a:xfrm>
            <a:off x="8141742" y="3406194"/>
            <a:ext cx="746120" cy="215444"/>
          </a:xfrm>
          <a:prstGeom prst="rect">
            <a:avLst/>
          </a:prstGeom>
          <a:noFill/>
        </p:spPr>
        <p:txBody>
          <a:bodyPr wrap="square" rtlCol="0">
            <a:spAutoFit/>
          </a:bodyPr>
          <a:lstStyle/>
          <a:p>
            <a:r>
              <a:rPr lang="en-US" sz="800" dirty="0" smtClean="0">
                <a:solidFill>
                  <a:srgbClr val="807F83"/>
                </a:solidFill>
              </a:rPr>
              <a:t>Japan</a:t>
            </a:r>
            <a:endParaRPr lang="en-US" sz="800" dirty="0">
              <a:solidFill>
                <a:srgbClr val="807F83"/>
              </a:solidFill>
            </a:endParaRPr>
          </a:p>
        </p:txBody>
      </p:sp>
      <p:sp>
        <p:nvSpPr>
          <p:cNvPr id="18" name="TextBox 17"/>
          <p:cNvSpPr txBox="1"/>
          <p:nvPr/>
        </p:nvSpPr>
        <p:spPr>
          <a:xfrm>
            <a:off x="3560877" y="3128620"/>
            <a:ext cx="634369" cy="102592"/>
          </a:xfrm>
          <a:prstGeom prst="rect">
            <a:avLst/>
          </a:prstGeom>
          <a:noFill/>
        </p:spPr>
        <p:txBody>
          <a:bodyPr wrap="square" lIns="0" tIns="0" rIns="0" bIns="0" rtlCol="0">
            <a:spAutoFit/>
          </a:bodyPr>
          <a:lstStyle/>
          <a:p>
            <a:pPr algn="r">
              <a:lnSpc>
                <a:spcPct val="80000"/>
              </a:lnSpc>
              <a:spcBef>
                <a:spcPts val="0"/>
              </a:spcBef>
            </a:pPr>
            <a:r>
              <a:rPr lang="en-US" sz="800" dirty="0" smtClean="0">
                <a:solidFill>
                  <a:schemeClr val="accent1"/>
                </a:solidFill>
              </a:rPr>
              <a:t>Belgium</a:t>
            </a:r>
            <a:endParaRPr lang="en-US" sz="800" dirty="0">
              <a:solidFill>
                <a:schemeClr val="accent1"/>
              </a:solidFill>
            </a:endParaRPr>
          </a:p>
        </p:txBody>
      </p:sp>
      <p:cxnSp>
        <p:nvCxnSpPr>
          <p:cNvPr id="19" name="Elbow Connector 18"/>
          <p:cNvCxnSpPr/>
          <p:nvPr/>
        </p:nvCxnSpPr>
        <p:spPr bwMode="auto">
          <a:xfrm>
            <a:off x="4232275" y="2706431"/>
            <a:ext cx="611188" cy="350885"/>
          </a:xfrm>
          <a:prstGeom prst="bentConnector3">
            <a:avLst>
              <a:gd name="adj1" fmla="val 100390"/>
            </a:avLst>
          </a:prstGeom>
          <a:solidFill>
            <a:schemeClr val="accent1"/>
          </a:solidFill>
          <a:ln w="9525" cap="flat" cmpd="sng" algn="ctr">
            <a:solidFill>
              <a:srgbClr val="E8810D"/>
            </a:solidFill>
            <a:prstDash val="solid"/>
            <a:round/>
            <a:headEnd type="none" w="med" len="med"/>
            <a:tailEnd type="none" w="med" len="med"/>
          </a:ln>
          <a:effectLst/>
        </p:spPr>
      </p:cxnSp>
      <p:cxnSp>
        <p:nvCxnSpPr>
          <p:cNvPr id="20" name="Elbow Connector 19"/>
          <p:cNvCxnSpPr/>
          <p:nvPr/>
        </p:nvCxnSpPr>
        <p:spPr bwMode="auto">
          <a:xfrm>
            <a:off x="4232275" y="2862006"/>
            <a:ext cx="514335" cy="204318"/>
          </a:xfrm>
          <a:prstGeom prst="bentConnector3">
            <a:avLst>
              <a:gd name="adj1" fmla="val 100619"/>
            </a:avLst>
          </a:prstGeom>
          <a:solidFill>
            <a:schemeClr val="accent1"/>
          </a:solidFill>
          <a:ln w="9525" cap="flat" cmpd="sng" algn="ctr">
            <a:solidFill>
              <a:srgbClr val="F77B00"/>
            </a:solidFill>
            <a:prstDash val="solid"/>
            <a:round/>
            <a:headEnd type="none" w="med" len="med"/>
            <a:tailEnd type="none" w="med" len="med"/>
          </a:ln>
          <a:effectLst/>
        </p:spPr>
      </p:cxnSp>
      <p:sp>
        <p:nvSpPr>
          <p:cNvPr id="21" name="TextBox 20"/>
          <p:cNvSpPr txBox="1"/>
          <p:nvPr/>
        </p:nvSpPr>
        <p:spPr>
          <a:xfrm>
            <a:off x="3206163" y="2960288"/>
            <a:ext cx="989083" cy="123111"/>
          </a:xfrm>
          <a:prstGeom prst="rect">
            <a:avLst/>
          </a:prstGeom>
          <a:noFill/>
        </p:spPr>
        <p:txBody>
          <a:bodyPr wrap="square" lIns="0" tIns="0" rIns="0" bIns="0" rtlCol="0">
            <a:spAutoFit/>
          </a:bodyPr>
          <a:lstStyle/>
          <a:p>
            <a:pPr algn="r">
              <a:spcBef>
                <a:spcPts val="0"/>
              </a:spcBef>
            </a:pPr>
            <a:r>
              <a:rPr lang="en-US" sz="800" dirty="0" smtClean="0">
                <a:solidFill>
                  <a:schemeClr val="accent1"/>
                </a:solidFill>
              </a:rPr>
              <a:t>United Kingdom</a:t>
            </a:r>
            <a:endParaRPr lang="en-US" sz="800" dirty="0">
              <a:solidFill>
                <a:schemeClr val="accent1"/>
              </a:solidFill>
            </a:endParaRPr>
          </a:p>
        </p:txBody>
      </p:sp>
      <p:sp>
        <p:nvSpPr>
          <p:cNvPr id="22" name="TextBox 21"/>
          <p:cNvSpPr txBox="1"/>
          <p:nvPr/>
        </p:nvSpPr>
        <p:spPr>
          <a:xfrm>
            <a:off x="3484196" y="3424246"/>
            <a:ext cx="711050" cy="123111"/>
          </a:xfrm>
          <a:prstGeom prst="rect">
            <a:avLst/>
          </a:prstGeom>
          <a:noFill/>
        </p:spPr>
        <p:txBody>
          <a:bodyPr wrap="square" lIns="0" tIns="0" rIns="0" bIns="0" rtlCol="0">
            <a:spAutoFit/>
          </a:bodyPr>
          <a:lstStyle/>
          <a:p>
            <a:pPr algn="r">
              <a:spcBef>
                <a:spcPts val="0"/>
              </a:spcBef>
            </a:pPr>
            <a:r>
              <a:rPr lang="en-US" sz="800" dirty="0" smtClean="0">
                <a:solidFill>
                  <a:schemeClr val="accent1"/>
                </a:solidFill>
              </a:rPr>
              <a:t>Switzerland</a:t>
            </a:r>
            <a:endParaRPr lang="en-US" sz="800" dirty="0">
              <a:solidFill>
                <a:schemeClr val="accent1"/>
              </a:solidFill>
            </a:endParaRPr>
          </a:p>
        </p:txBody>
      </p:sp>
      <p:sp>
        <p:nvSpPr>
          <p:cNvPr id="23" name="TextBox 22"/>
          <p:cNvSpPr txBox="1"/>
          <p:nvPr/>
        </p:nvSpPr>
        <p:spPr>
          <a:xfrm>
            <a:off x="4064097" y="2488275"/>
            <a:ext cx="637411" cy="123111"/>
          </a:xfrm>
          <a:prstGeom prst="rect">
            <a:avLst/>
          </a:prstGeom>
          <a:noFill/>
        </p:spPr>
        <p:txBody>
          <a:bodyPr wrap="square" lIns="0" tIns="0" rIns="0" bIns="0" rtlCol="0">
            <a:spAutoFit/>
          </a:bodyPr>
          <a:lstStyle/>
          <a:p>
            <a:pPr algn="r"/>
            <a:r>
              <a:rPr lang="en-US" sz="800" dirty="0">
                <a:solidFill>
                  <a:srgbClr val="807F83"/>
                </a:solidFill>
              </a:rPr>
              <a:t>Sweden</a:t>
            </a:r>
            <a:endParaRPr lang="en-US" dirty="0"/>
          </a:p>
        </p:txBody>
      </p:sp>
      <p:sp>
        <p:nvSpPr>
          <p:cNvPr id="24" name="TextBox 23"/>
          <p:cNvSpPr txBox="1"/>
          <p:nvPr/>
        </p:nvSpPr>
        <p:spPr>
          <a:xfrm>
            <a:off x="3329726" y="2791956"/>
            <a:ext cx="865520" cy="123111"/>
          </a:xfrm>
          <a:prstGeom prst="rect">
            <a:avLst/>
          </a:prstGeom>
          <a:noFill/>
        </p:spPr>
        <p:txBody>
          <a:bodyPr wrap="square" lIns="0" tIns="0" rIns="0" bIns="0" rtlCol="0">
            <a:spAutoFit/>
          </a:bodyPr>
          <a:lstStyle/>
          <a:p>
            <a:pPr algn="r">
              <a:spcBef>
                <a:spcPts val="0"/>
              </a:spcBef>
            </a:pPr>
            <a:r>
              <a:rPr lang="en-US" sz="800" dirty="0" smtClean="0">
                <a:solidFill>
                  <a:schemeClr val="accent1"/>
                </a:solidFill>
              </a:rPr>
              <a:t>Netherlands</a:t>
            </a:r>
          </a:p>
        </p:txBody>
      </p:sp>
      <p:sp>
        <p:nvSpPr>
          <p:cNvPr id="25" name="TextBox 24"/>
          <p:cNvSpPr txBox="1"/>
          <p:nvPr/>
        </p:nvSpPr>
        <p:spPr>
          <a:xfrm>
            <a:off x="3862809" y="3592579"/>
            <a:ext cx="332437" cy="102592"/>
          </a:xfrm>
          <a:prstGeom prst="rect">
            <a:avLst/>
          </a:prstGeom>
          <a:noFill/>
        </p:spPr>
        <p:txBody>
          <a:bodyPr wrap="square" lIns="0" tIns="0" rIns="0" bIns="0" rtlCol="0">
            <a:spAutoFit/>
          </a:bodyPr>
          <a:lstStyle/>
          <a:p>
            <a:pPr lvl="0" algn="r">
              <a:lnSpc>
                <a:spcPct val="80000"/>
              </a:lnSpc>
              <a:spcBef>
                <a:spcPts val="0"/>
              </a:spcBef>
            </a:pPr>
            <a:r>
              <a:rPr lang="en-US" sz="800" dirty="0" smtClean="0">
                <a:solidFill>
                  <a:srgbClr val="807F83"/>
                </a:solidFill>
              </a:rPr>
              <a:t>Italy</a:t>
            </a:r>
            <a:endParaRPr lang="en-US" sz="800" dirty="0">
              <a:solidFill>
                <a:srgbClr val="807F83"/>
              </a:solidFill>
            </a:endParaRPr>
          </a:p>
        </p:txBody>
      </p:sp>
      <p:sp>
        <p:nvSpPr>
          <p:cNvPr id="26" name="TextBox 25"/>
          <p:cNvSpPr txBox="1"/>
          <p:nvPr/>
        </p:nvSpPr>
        <p:spPr>
          <a:xfrm>
            <a:off x="3675899" y="2623624"/>
            <a:ext cx="519347" cy="123111"/>
          </a:xfrm>
          <a:prstGeom prst="rect">
            <a:avLst/>
          </a:prstGeom>
          <a:noFill/>
        </p:spPr>
        <p:txBody>
          <a:bodyPr wrap="square" lIns="0" tIns="0" rIns="0" bIns="0" rtlCol="0">
            <a:spAutoFit/>
          </a:bodyPr>
          <a:lstStyle/>
          <a:p>
            <a:pPr algn="r">
              <a:spcBef>
                <a:spcPts val="0"/>
              </a:spcBef>
            </a:pPr>
            <a:r>
              <a:rPr lang="en-US" sz="800" dirty="0">
                <a:solidFill>
                  <a:srgbClr val="807F83"/>
                </a:solidFill>
              </a:rPr>
              <a:t>Germany</a:t>
            </a:r>
            <a:endParaRPr lang="en-US" dirty="0"/>
          </a:p>
        </p:txBody>
      </p:sp>
      <p:sp>
        <p:nvSpPr>
          <p:cNvPr id="27" name="TextBox 26"/>
          <p:cNvSpPr txBox="1"/>
          <p:nvPr/>
        </p:nvSpPr>
        <p:spPr>
          <a:xfrm>
            <a:off x="3776543" y="3276433"/>
            <a:ext cx="418703" cy="102592"/>
          </a:xfrm>
          <a:prstGeom prst="rect">
            <a:avLst/>
          </a:prstGeom>
          <a:noFill/>
        </p:spPr>
        <p:txBody>
          <a:bodyPr wrap="square" lIns="0" tIns="0" rIns="0" bIns="0" rtlCol="0">
            <a:spAutoFit/>
          </a:bodyPr>
          <a:lstStyle/>
          <a:p>
            <a:pPr lvl="0" algn="r">
              <a:lnSpc>
                <a:spcPct val="80000"/>
              </a:lnSpc>
              <a:spcBef>
                <a:spcPts val="0"/>
              </a:spcBef>
            </a:pPr>
            <a:r>
              <a:rPr lang="en-US" sz="800" dirty="0" smtClean="0">
                <a:solidFill>
                  <a:srgbClr val="807F83"/>
                </a:solidFill>
              </a:rPr>
              <a:t>France</a:t>
            </a:r>
            <a:endParaRPr lang="en-US" sz="800" dirty="0">
              <a:solidFill>
                <a:srgbClr val="807F83"/>
              </a:solidFill>
            </a:endParaRPr>
          </a:p>
        </p:txBody>
      </p:sp>
      <p:cxnSp>
        <p:nvCxnSpPr>
          <p:cNvPr id="28" name="Elbow Connector 27"/>
          <p:cNvCxnSpPr/>
          <p:nvPr/>
        </p:nvCxnSpPr>
        <p:spPr bwMode="auto">
          <a:xfrm rot="10800000" flipV="1">
            <a:off x="4232275" y="3111359"/>
            <a:ext cx="478310" cy="71321"/>
          </a:xfrm>
          <a:prstGeom prst="bentConnector3">
            <a:avLst>
              <a:gd name="adj1" fmla="val 59293"/>
            </a:avLst>
          </a:prstGeom>
          <a:solidFill>
            <a:schemeClr val="accent1"/>
          </a:solidFill>
          <a:ln w="9525" cap="flat" cmpd="sng" algn="ctr">
            <a:solidFill>
              <a:srgbClr val="F77B00"/>
            </a:solidFill>
            <a:prstDash val="solid"/>
            <a:round/>
            <a:headEnd type="none" w="med" len="med"/>
            <a:tailEnd type="none" w="med" len="med"/>
          </a:ln>
          <a:effectLst/>
        </p:spPr>
      </p:cxnSp>
      <p:cxnSp>
        <p:nvCxnSpPr>
          <p:cNvPr id="29" name="Elbow Connector 28"/>
          <p:cNvCxnSpPr/>
          <p:nvPr/>
        </p:nvCxnSpPr>
        <p:spPr bwMode="auto">
          <a:xfrm rot="10800000" flipV="1">
            <a:off x="4225925" y="3198465"/>
            <a:ext cx="415626" cy="142966"/>
          </a:xfrm>
          <a:prstGeom prst="bentConnector3">
            <a:avLst>
              <a:gd name="adj1" fmla="val 27847"/>
            </a:avLst>
          </a:prstGeom>
          <a:solidFill>
            <a:schemeClr val="accent1"/>
          </a:solidFill>
          <a:ln w="9525" cap="flat" cmpd="sng" algn="ctr">
            <a:solidFill>
              <a:srgbClr val="F77B00"/>
            </a:solidFill>
            <a:prstDash val="solid"/>
            <a:round/>
            <a:headEnd type="none" w="med" len="med"/>
            <a:tailEnd type="none" w="med" len="med"/>
          </a:ln>
          <a:effectLst/>
        </p:spPr>
      </p:cxnSp>
      <p:cxnSp>
        <p:nvCxnSpPr>
          <p:cNvPr id="30" name="Elbow Connector 29"/>
          <p:cNvCxnSpPr/>
          <p:nvPr/>
        </p:nvCxnSpPr>
        <p:spPr bwMode="auto">
          <a:xfrm rot="10800000" flipV="1">
            <a:off x="4225925" y="3231237"/>
            <a:ext cx="546720" cy="268943"/>
          </a:xfrm>
          <a:prstGeom prst="bentConnector3">
            <a:avLst>
              <a:gd name="adj1" fmla="val 16317"/>
            </a:avLst>
          </a:prstGeom>
          <a:solidFill>
            <a:schemeClr val="accent1"/>
          </a:solidFill>
          <a:ln w="9525" cap="flat" cmpd="sng" algn="ctr">
            <a:solidFill>
              <a:srgbClr val="F77B00"/>
            </a:solidFill>
            <a:prstDash val="solid"/>
            <a:round/>
            <a:headEnd type="none" w="med" len="med"/>
            <a:tailEnd type="none" w="med" len="med"/>
          </a:ln>
          <a:effectLst/>
        </p:spPr>
      </p:cxnSp>
      <p:cxnSp>
        <p:nvCxnSpPr>
          <p:cNvPr id="31" name="Elbow Connector 30"/>
          <p:cNvCxnSpPr/>
          <p:nvPr/>
        </p:nvCxnSpPr>
        <p:spPr bwMode="auto">
          <a:xfrm rot="10800000" flipV="1">
            <a:off x="4225928" y="3373181"/>
            <a:ext cx="701673" cy="279400"/>
          </a:xfrm>
          <a:prstGeom prst="bentConnector3">
            <a:avLst>
              <a:gd name="adj1" fmla="val 24208"/>
            </a:avLst>
          </a:prstGeom>
          <a:solidFill>
            <a:schemeClr val="accent1"/>
          </a:solidFill>
          <a:ln w="9525" cap="flat" cmpd="sng" algn="ctr">
            <a:solidFill>
              <a:srgbClr val="F77B00"/>
            </a:solidFill>
            <a:prstDash val="solid"/>
            <a:round/>
            <a:headEnd type="none" w="med" len="med"/>
            <a:tailEnd type="none" w="med" len="med"/>
          </a:ln>
          <a:effectLst/>
        </p:spPr>
      </p:cxnSp>
      <p:cxnSp>
        <p:nvCxnSpPr>
          <p:cNvPr id="32" name="Straight Connector 31"/>
          <p:cNvCxnSpPr/>
          <p:nvPr/>
        </p:nvCxnSpPr>
        <p:spPr bwMode="auto">
          <a:xfrm flipH="1">
            <a:off x="4229100" y="3012938"/>
            <a:ext cx="301510" cy="0"/>
          </a:xfrm>
          <a:prstGeom prst="line">
            <a:avLst/>
          </a:prstGeom>
          <a:solidFill>
            <a:schemeClr val="accent1"/>
          </a:solidFill>
          <a:ln w="9525" cap="flat" cmpd="sng" algn="ctr">
            <a:solidFill>
              <a:srgbClr val="F77B00"/>
            </a:solidFill>
            <a:prstDash val="solid"/>
            <a:round/>
            <a:headEnd type="none" w="med" len="med"/>
            <a:tailEnd type="none" w="med" len="med"/>
          </a:ln>
          <a:effectLst/>
        </p:spPr>
      </p:cxnSp>
      <p:cxnSp>
        <p:nvCxnSpPr>
          <p:cNvPr id="33" name="Elbow Connector 32"/>
          <p:cNvCxnSpPr/>
          <p:nvPr/>
        </p:nvCxnSpPr>
        <p:spPr bwMode="auto">
          <a:xfrm>
            <a:off x="4756150" y="2569906"/>
            <a:ext cx="273050" cy="88900"/>
          </a:xfrm>
          <a:prstGeom prst="bentConnector3">
            <a:avLst>
              <a:gd name="adj1" fmla="val 100000"/>
            </a:avLst>
          </a:prstGeom>
          <a:solidFill>
            <a:schemeClr val="accent1"/>
          </a:solidFill>
          <a:ln w="9525" cap="flat" cmpd="sng" algn="ctr">
            <a:solidFill>
              <a:srgbClr val="F77B00"/>
            </a:solidFill>
            <a:prstDash val="solid"/>
            <a:round/>
            <a:headEnd type="none" w="med" len="med"/>
            <a:tailEnd type="none" w="med" len="med"/>
          </a:ln>
          <a:effectLst/>
        </p:spPr>
      </p:cxnSp>
      <p:sp>
        <p:nvSpPr>
          <p:cNvPr id="35" name="Text Placeholder 10"/>
          <p:cNvSpPr txBox="1">
            <a:spLocks/>
          </p:cNvSpPr>
          <p:nvPr/>
        </p:nvSpPr>
        <p:spPr>
          <a:xfrm>
            <a:off x="454025" y="1454917"/>
            <a:ext cx="4310223" cy="613409"/>
          </a:xfrm>
          <a:prstGeom prst="rect">
            <a:avLst/>
          </a:prstGeom>
        </p:spPr>
        <p:txBody>
          <a:bodyPr lIns="0" tIns="0" rIns="0" bIns="0" anchor="t">
            <a:noAutofit/>
          </a:bodyPr>
          <a:lstStyle>
            <a:lvl1pPr marL="228574" indent="-228574" algn="l" defTabSz="722229" rtl="0" eaLnBrk="0" fontAlgn="base" hangingPunct="0">
              <a:spcBef>
                <a:spcPct val="115000"/>
              </a:spcBef>
              <a:spcAft>
                <a:spcPct val="0"/>
              </a:spcAft>
              <a:buClr>
                <a:srgbClr val="6D6E71"/>
              </a:buClr>
              <a:buSzPct val="75000"/>
              <a:buFont typeface="Wingdings" charset="0"/>
              <a:buChar char="n"/>
              <a:defRPr sz="1400">
                <a:solidFill>
                  <a:schemeClr val="tx1"/>
                </a:solidFill>
                <a:latin typeface="+mn-lt"/>
                <a:ea typeface="+mn-ea"/>
                <a:cs typeface="ＭＳ Ｐゴシック" charset="0"/>
              </a:defRPr>
            </a:lvl1pPr>
            <a:lvl2pPr marL="404765" indent="-174604"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2pPr>
            <a:lvl3pPr marL="569846" indent="-163494"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3pPr>
            <a:lvl4pPr marL="746038" indent="-173017"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4pPr>
            <a:lvl5pPr marL="91270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5pPr>
            <a:lvl6pPr marL="136985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6pPr>
            <a:lvl7pPr marL="1826999"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7pPr>
            <a:lvl8pPr marL="228414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8pPr>
            <a:lvl9pPr marL="274129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9pPr>
          </a:lstStyle>
          <a:p>
            <a:pPr marL="0" lvl="0" indent="0" defTabSz="914400">
              <a:spcBef>
                <a:spcPts val="0"/>
              </a:spcBef>
              <a:buClrTx/>
              <a:buSzTx/>
              <a:buNone/>
            </a:pPr>
            <a:r>
              <a:rPr lang="en-US" sz="1600" b="0" dirty="0" smtClean="0">
                <a:solidFill>
                  <a:srgbClr val="6D6E71"/>
                </a:solidFill>
                <a:latin typeface="Arial" charset="0"/>
                <a:ea typeface="ＭＳ Ｐゴシック" charset="0"/>
              </a:rPr>
              <a:t>Developed markets</a:t>
            </a:r>
            <a:endParaRPr lang="en-US" sz="1600" b="0" dirty="0">
              <a:solidFill>
                <a:srgbClr val="6D6E71"/>
              </a:solidFill>
              <a:latin typeface="Arial" charset="0"/>
              <a:ea typeface="ＭＳ Ｐゴシック" charset="0"/>
            </a:endParaRPr>
          </a:p>
        </p:txBody>
      </p:sp>
    </p:spTree>
    <p:extLst>
      <p:ext uri="{BB962C8B-B14F-4D97-AF65-F5344CB8AC3E}">
        <p14:creationId xmlns:p14="http://schemas.microsoft.com/office/powerpoint/2010/main" val="2331704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world of opportunity</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3</a:t>
            </a:fld>
            <a:endParaRPr lang="en-GB"/>
          </a:p>
        </p:txBody>
      </p:sp>
      <p:sp>
        <p:nvSpPr>
          <p:cNvPr id="5" name="Footer Placeholder 4"/>
          <p:cNvSpPr>
            <a:spLocks noGrp="1"/>
          </p:cNvSpPr>
          <p:nvPr>
            <p:ph type="ftr" sz="quarter" idx="11"/>
          </p:nvPr>
        </p:nvSpPr>
        <p:spPr/>
        <p:txBody>
          <a:bodyPr/>
          <a:lstStyle/>
          <a:p>
            <a:r>
              <a:rPr lang="en-US" dirty="0"/>
              <a:t>Source: </a:t>
            </a:r>
            <a:r>
              <a:rPr lang="en-US" dirty="0" smtClean="0"/>
              <a:t>MSCI</a:t>
            </a:r>
            <a:endParaRPr lang="en-US" dirty="0"/>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59" y="2211388"/>
            <a:ext cx="9780017" cy="4331851"/>
          </a:xfrm>
          <a:prstGeom prst="rect">
            <a:avLst/>
          </a:prstGeom>
        </p:spPr>
      </p:pic>
      <p:sp>
        <p:nvSpPr>
          <p:cNvPr id="65" name="TextBox 64"/>
          <p:cNvSpPr txBox="1"/>
          <p:nvPr/>
        </p:nvSpPr>
        <p:spPr>
          <a:xfrm>
            <a:off x="2909212" y="4966919"/>
            <a:ext cx="464039" cy="215444"/>
          </a:xfrm>
          <a:prstGeom prst="rect">
            <a:avLst/>
          </a:prstGeom>
          <a:noFill/>
        </p:spPr>
        <p:txBody>
          <a:bodyPr wrap="none" rtlCol="0">
            <a:spAutoFit/>
          </a:bodyPr>
          <a:lstStyle/>
          <a:p>
            <a:r>
              <a:rPr lang="en-US" sz="800" dirty="0" smtClean="0">
                <a:solidFill>
                  <a:schemeClr val="bg1"/>
                </a:solidFill>
              </a:rPr>
              <a:t>Brazil</a:t>
            </a:r>
            <a:endParaRPr lang="en-US" sz="800" dirty="0">
              <a:solidFill>
                <a:schemeClr val="bg1"/>
              </a:solidFill>
            </a:endParaRPr>
          </a:p>
        </p:txBody>
      </p:sp>
      <p:sp>
        <p:nvSpPr>
          <p:cNvPr id="66" name="TextBox 65"/>
          <p:cNvSpPr txBox="1"/>
          <p:nvPr/>
        </p:nvSpPr>
        <p:spPr>
          <a:xfrm>
            <a:off x="2187627" y="5615465"/>
            <a:ext cx="435486" cy="215444"/>
          </a:xfrm>
          <a:prstGeom prst="rect">
            <a:avLst/>
          </a:prstGeom>
          <a:noFill/>
        </p:spPr>
        <p:txBody>
          <a:bodyPr wrap="none" rtlCol="0">
            <a:spAutoFit/>
          </a:bodyPr>
          <a:lstStyle/>
          <a:p>
            <a:r>
              <a:rPr lang="en-US" sz="800" dirty="0" smtClean="0">
                <a:solidFill>
                  <a:srgbClr val="807F83"/>
                </a:solidFill>
              </a:rPr>
              <a:t>Chile</a:t>
            </a:r>
            <a:endParaRPr lang="en-US" sz="800" dirty="0">
              <a:solidFill>
                <a:srgbClr val="807F83"/>
              </a:solidFill>
            </a:endParaRPr>
          </a:p>
        </p:txBody>
      </p:sp>
      <p:sp>
        <p:nvSpPr>
          <p:cNvPr id="67" name="TextBox 66"/>
          <p:cNvSpPr txBox="1"/>
          <p:nvPr/>
        </p:nvSpPr>
        <p:spPr>
          <a:xfrm>
            <a:off x="1689661" y="4525549"/>
            <a:ext cx="652041" cy="215444"/>
          </a:xfrm>
          <a:prstGeom prst="rect">
            <a:avLst/>
          </a:prstGeom>
          <a:noFill/>
        </p:spPr>
        <p:txBody>
          <a:bodyPr wrap="none" rtlCol="0">
            <a:spAutoFit/>
          </a:bodyPr>
          <a:lstStyle/>
          <a:p>
            <a:r>
              <a:rPr lang="en-US" sz="800" dirty="0">
                <a:solidFill>
                  <a:schemeClr val="accent1"/>
                </a:solidFill>
                <a:latin typeface="Arial"/>
                <a:ea typeface="+mn-ea"/>
              </a:rPr>
              <a:t>Columbia</a:t>
            </a:r>
            <a:endParaRPr lang="en-US" dirty="0">
              <a:solidFill>
                <a:schemeClr val="accent1"/>
              </a:solidFill>
            </a:endParaRPr>
          </a:p>
        </p:txBody>
      </p:sp>
      <p:sp>
        <p:nvSpPr>
          <p:cNvPr id="68" name="TextBox 67"/>
          <p:cNvSpPr txBox="1"/>
          <p:nvPr/>
        </p:nvSpPr>
        <p:spPr>
          <a:xfrm>
            <a:off x="1125857" y="4021126"/>
            <a:ext cx="532467" cy="215444"/>
          </a:xfrm>
          <a:prstGeom prst="rect">
            <a:avLst/>
          </a:prstGeom>
          <a:noFill/>
        </p:spPr>
        <p:txBody>
          <a:bodyPr wrap="none" rtlCol="0">
            <a:spAutoFit/>
          </a:bodyPr>
          <a:lstStyle/>
          <a:p>
            <a:r>
              <a:rPr lang="en-US" sz="800" dirty="0">
                <a:solidFill>
                  <a:srgbClr val="807F83"/>
                </a:solidFill>
                <a:latin typeface="Arial"/>
                <a:ea typeface="+mn-ea"/>
              </a:rPr>
              <a:t>Mexico</a:t>
            </a:r>
            <a:endParaRPr lang="en-US" dirty="0">
              <a:solidFill>
                <a:srgbClr val="807F83"/>
              </a:solidFill>
            </a:endParaRPr>
          </a:p>
        </p:txBody>
      </p:sp>
      <p:sp>
        <p:nvSpPr>
          <p:cNvPr id="69" name="TextBox 68"/>
          <p:cNvSpPr txBox="1"/>
          <p:nvPr/>
        </p:nvSpPr>
        <p:spPr>
          <a:xfrm>
            <a:off x="1945480" y="5038980"/>
            <a:ext cx="412743" cy="215444"/>
          </a:xfrm>
          <a:prstGeom prst="rect">
            <a:avLst/>
          </a:prstGeom>
          <a:noFill/>
        </p:spPr>
        <p:txBody>
          <a:bodyPr wrap="none" rtlCol="0">
            <a:spAutoFit/>
          </a:bodyPr>
          <a:lstStyle/>
          <a:p>
            <a:pPr lvl="0" defTabSz="457200" eaLnBrk="1" fontAlgn="auto" hangingPunct="1">
              <a:spcBef>
                <a:spcPts val="0"/>
              </a:spcBef>
              <a:spcAft>
                <a:spcPts val="0"/>
              </a:spcAft>
            </a:pPr>
            <a:r>
              <a:rPr lang="en-US" sz="800" dirty="0" smtClean="0">
                <a:solidFill>
                  <a:srgbClr val="807F83"/>
                </a:solidFill>
                <a:latin typeface="Arial"/>
                <a:ea typeface="+mn-ea"/>
              </a:rPr>
              <a:t>Peru</a:t>
            </a:r>
            <a:endParaRPr lang="en-US" sz="800" dirty="0">
              <a:solidFill>
                <a:srgbClr val="807F83"/>
              </a:solidFill>
              <a:latin typeface="Arial"/>
              <a:ea typeface="+mn-ea"/>
            </a:endParaRPr>
          </a:p>
        </p:txBody>
      </p:sp>
      <p:sp>
        <p:nvSpPr>
          <p:cNvPr id="70" name="TextBox 69"/>
          <p:cNvSpPr txBox="1"/>
          <p:nvPr/>
        </p:nvSpPr>
        <p:spPr>
          <a:xfrm>
            <a:off x="3719829" y="3057180"/>
            <a:ext cx="980369" cy="123111"/>
          </a:xfrm>
          <a:prstGeom prst="rect">
            <a:avLst/>
          </a:prstGeom>
          <a:noFill/>
        </p:spPr>
        <p:txBody>
          <a:bodyPr wrap="square" lIns="0" tIns="0" rIns="0" bIns="0" rtlCol="0">
            <a:spAutoFit/>
          </a:bodyPr>
          <a:lstStyle/>
          <a:p>
            <a:pPr lvl="0" algn="r" defTabSz="457200" eaLnBrk="1" fontAlgn="auto" hangingPunct="1">
              <a:spcBef>
                <a:spcPts val="0"/>
              </a:spcBef>
              <a:spcAft>
                <a:spcPts val="0"/>
              </a:spcAft>
            </a:pPr>
            <a:r>
              <a:rPr lang="en-US" sz="800" dirty="0">
                <a:solidFill>
                  <a:srgbClr val="807F83"/>
                </a:solidFill>
                <a:latin typeface="Arial"/>
                <a:ea typeface="+mn-ea"/>
              </a:rPr>
              <a:t>Czech Republic</a:t>
            </a:r>
          </a:p>
        </p:txBody>
      </p:sp>
      <p:sp>
        <p:nvSpPr>
          <p:cNvPr id="71" name="TextBox 70"/>
          <p:cNvSpPr txBox="1"/>
          <p:nvPr/>
        </p:nvSpPr>
        <p:spPr>
          <a:xfrm>
            <a:off x="4838700" y="3769157"/>
            <a:ext cx="469650" cy="215444"/>
          </a:xfrm>
          <a:prstGeom prst="rect">
            <a:avLst/>
          </a:prstGeom>
          <a:noFill/>
        </p:spPr>
        <p:txBody>
          <a:bodyPr wrap="none" rtlCol="0">
            <a:spAutoFit/>
          </a:bodyPr>
          <a:lstStyle/>
          <a:p>
            <a:pPr lvl="0" defTabSz="457200" eaLnBrk="1" fontAlgn="auto" hangingPunct="1">
              <a:spcBef>
                <a:spcPts val="0"/>
              </a:spcBef>
              <a:spcAft>
                <a:spcPts val="0"/>
              </a:spcAft>
            </a:pPr>
            <a:r>
              <a:rPr lang="en-US" sz="800" dirty="0">
                <a:solidFill>
                  <a:srgbClr val="807F83"/>
                </a:solidFill>
                <a:latin typeface="Arial"/>
                <a:ea typeface="+mn-ea"/>
              </a:rPr>
              <a:t>Egypt</a:t>
            </a:r>
          </a:p>
        </p:txBody>
      </p:sp>
      <p:sp>
        <p:nvSpPr>
          <p:cNvPr id="72" name="TextBox 71"/>
          <p:cNvSpPr txBox="1"/>
          <p:nvPr/>
        </p:nvSpPr>
        <p:spPr>
          <a:xfrm>
            <a:off x="4062089" y="3225275"/>
            <a:ext cx="638109" cy="123111"/>
          </a:xfrm>
          <a:prstGeom prst="rect">
            <a:avLst/>
          </a:prstGeom>
          <a:noFill/>
        </p:spPr>
        <p:txBody>
          <a:bodyPr wrap="square" lIns="0" tIns="0" rIns="0" bIns="0" rtlCol="0">
            <a:spAutoFit/>
          </a:bodyPr>
          <a:lstStyle/>
          <a:p>
            <a:pPr algn="r" defTabSz="457200" eaLnBrk="1" fontAlgn="auto" hangingPunct="1">
              <a:spcBef>
                <a:spcPts val="0"/>
              </a:spcBef>
              <a:spcAft>
                <a:spcPts val="0"/>
              </a:spcAft>
            </a:pPr>
            <a:r>
              <a:rPr lang="en-US" sz="800" dirty="0" smtClean="0">
                <a:solidFill>
                  <a:srgbClr val="807F83"/>
                </a:solidFill>
                <a:latin typeface="Arial"/>
                <a:ea typeface="+mn-ea"/>
              </a:rPr>
              <a:t>Hungary</a:t>
            </a:r>
            <a:endParaRPr lang="en-US" sz="800" dirty="0">
              <a:solidFill>
                <a:srgbClr val="807F83"/>
              </a:solidFill>
              <a:latin typeface="Arial"/>
              <a:ea typeface="+mn-ea"/>
            </a:endParaRPr>
          </a:p>
        </p:txBody>
      </p:sp>
      <p:sp>
        <p:nvSpPr>
          <p:cNvPr id="73" name="TextBox 72"/>
          <p:cNvSpPr txBox="1"/>
          <p:nvPr/>
        </p:nvSpPr>
        <p:spPr>
          <a:xfrm>
            <a:off x="3736963" y="3576563"/>
            <a:ext cx="612167" cy="215444"/>
          </a:xfrm>
          <a:prstGeom prst="rect">
            <a:avLst/>
          </a:prstGeom>
          <a:noFill/>
        </p:spPr>
        <p:txBody>
          <a:bodyPr wrap="none" rtlCol="0">
            <a:spAutoFit/>
          </a:bodyPr>
          <a:lstStyle/>
          <a:p>
            <a:pPr defTabSz="457200" eaLnBrk="1" fontAlgn="auto" hangingPunct="1">
              <a:spcBef>
                <a:spcPts val="0"/>
              </a:spcBef>
              <a:spcAft>
                <a:spcPts val="0"/>
              </a:spcAft>
            </a:pPr>
            <a:r>
              <a:rPr lang="en-US" sz="800" dirty="0" smtClean="0">
                <a:solidFill>
                  <a:srgbClr val="807F83"/>
                </a:solidFill>
                <a:latin typeface="Arial"/>
                <a:ea typeface="+mn-ea"/>
              </a:rPr>
              <a:t>Morocco</a:t>
            </a:r>
            <a:endParaRPr lang="en-US" sz="800" dirty="0">
              <a:solidFill>
                <a:srgbClr val="807F83"/>
              </a:solidFill>
              <a:latin typeface="Arial"/>
              <a:ea typeface="+mn-ea"/>
            </a:endParaRPr>
          </a:p>
        </p:txBody>
      </p:sp>
      <p:sp>
        <p:nvSpPr>
          <p:cNvPr id="74" name="TextBox 73"/>
          <p:cNvSpPr txBox="1"/>
          <p:nvPr/>
        </p:nvSpPr>
        <p:spPr>
          <a:xfrm>
            <a:off x="4080103" y="2880795"/>
            <a:ext cx="620095" cy="123111"/>
          </a:xfrm>
          <a:prstGeom prst="rect">
            <a:avLst/>
          </a:prstGeom>
          <a:noFill/>
        </p:spPr>
        <p:txBody>
          <a:bodyPr wrap="square" lIns="0" tIns="0" rIns="0" bIns="0" rtlCol="0">
            <a:spAutoFit/>
          </a:bodyPr>
          <a:lstStyle/>
          <a:p>
            <a:pPr algn="r" defTabSz="457200" eaLnBrk="1" fontAlgn="auto" hangingPunct="1">
              <a:spcBef>
                <a:spcPts val="0"/>
              </a:spcBef>
              <a:spcAft>
                <a:spcPts val="0"/>
              </a:spcAft>
            </a:pPr>
            <a:r>
              <a:rPr lang="en-US" sz="800" dirty="0">
                <a:solidFill>
                  <a:srgbClr val="807F83"/>
                </a:solidFill>
                <a:latin typeface="Arial"/>
                <a:ea typeface="+mn-ea"/>
              </a:rPr>
              <a:t>Poland</a:t>
            </a:r>
          </a:p>
        </p:txBody>
      </p:sp>
      <p:sp>
        <p:nvSpPr>
          <p:cNvPr id="75" name="TextBox 74"/>
          <p:cNvSpPr txBox="1"/>
          <p:nvPr/>
        </p:nvSpPr>
        <p:spPr>
          <a:xfrm>
            <a:off x="5838152" y="2682619"/>
            <a:ext cx="526657" cy="215444"/>
          </a:xfrm>
          <a:prstGeom prst="rect">
            <a:avLst/>
          </a:prstGeom>
          <a:noFill/>
        </p:spPr>
        <p:txBody>
          <a:bodyPr wrap="none" rtlCol="0">
            <a:spAutoFit/>
          </a:bodyPr>
          <a:lstStyle/>
          <a:p>
            <a:pPr defTabSz="457200" eaLnBrk="1" fontAlgn="auto" hangingPunct="1">
              <a:spcBef>
                <a:spcPts val="0"/>
              </a:spcBef>
              <a:spcAft>
                <a:spcPts val="0"/>
              </a:spcAft>
            </a:pPr>
            <a:r>
              <a:rPr lang="en-US" sz="800" dirty="0">
                <a:solidFill>
                  <a:srgbClr val="FFFFFF"/>
                </a:solidFill>
                <a:latin typeface="Arial"/>
                <a:ea typeface="+mn-ea"/>
              </a:rPr>
              <a:t>Russia</a:t>
            </a:r>
          </a:p>
        </p:txBody>
      </p:sp>
      <p:sp>
        <p:nvSpPr>
          <p:cNvPr id="76" name="TextBox 75"/>
          <p:cNvSpPr txBox="1"/>
          <p:nvPr/>
        </p:nvSpPr>
        <p:spPr>
          <a:xfrm>
            <a:off x="4280192" y="5646749"/>
            <a:ext cx="790751" cy="215444"/>
          </a:xfrm>
          <a:prstGeom prst="rect">
            <a:avLst/>
          </a:prstGeom>
          <a:noFill/>
        </p:spPr>
        <p:txBody>
          <a:bodyPr wrap="none" rtlCol="0">
            <a:spAutoFit/>
          </a:bodyPr>
          <a:lstStyle/>
          <a:p>
            <a:pPr defTabSz="457200" eaLnBrk="1" fontAlgn="auto" hangingPunct="1">
              <a:spcBef>
                <a:spcPts val="0"/>
              </a:spcBef>
              <a:spcAft>
                <a:spcPts val="0"/>
              </a:spcAft>
            </a:pPr>
            <a:r>
              <a:rPr lang="en-US" sz="800" dirty="0">
                <a:solidFill>
                  <a:srgbClr val="807F83"/>
                </a:solidFill>
                <a:latin typeface="Arial"/>
                <a:ea typeface="+mn-ea"/>
              </a:rPr>
              <a:t>South </a:t>
            </a:r>
            <a:r>
              <a:rPr lang="en-US" sz="800" dirty="0" smtClean="0">
                <a:solidFill>
                  <a:srgbClr val="807F83"/>
                </a:solidFill>
                <a:latin typeface="Arial"/>
                <a:ea typeface="+mn-ea"/>
              </a:rPr>
              <a:t>Africa</a:t>
            </a:r>
            <a:endParaRPr lang="en-US" sz="800" dirty="0">
              <a:solidFill>
                <a:srgbClr val="807F83"/>
              </a:solidFill>
              <a:latin typeface="Arial"/>
              <a:ea typeface="+mn-ea"/>
            </a:endParaRPr>
          </a:p>
        </p:txBody>
      </p:sp>
      <p:sp>
        <p:nvSpPr>
          <p:cNvPr id="77" name="TextBox 76"/>
          <p:cNvSpPr txBox="1"/>
          <p:nvPr/>
        </p:nvSpPr>
        <p:spPr>
          <a:xfrm>
            <a:off x="4792756" y="3369388"/>
            <a:ext cx="522900" cy="215444"/>
          </a:xfrm>
          <a:prstGeom prst="rect">
            <a:avLst/>
          </a:prstGeom>
          <a:noFill/>
        </p:spPr>
        <p:txBody>
          <a:bodyPr wrap="none" rtlCol="0">
            <a:spAutoFit/>
          </a:bodyPr>
          <a:lstStyle/>
          <a:p>
            <a:pPr algn="r" defTabSz="457200" eaLnBrk="1" fontAlgn="auto" hangingPunct="1">
              <a:spcBef>
                <a:spcPts val="0"/>
              </a:spcBef>
              <a:spcAft>
                <a:spcPts val="0"/>
              </a:spcAft>
            </a:pPr>
            <a:r>
              <a:rPr lang="en-US" sz="800" dirty="0">
                <a:solidFill>
                  <a:srgbClr val="807F83"/>
                </a:solidFill>
                <a:latin typeface="Arial"/>
                <a:ea typeface="+mn-ea"/>
              </a:rPr>
              <a:t>Turkey</a:t>
            </a:r>
          </a:p>
        </p:txBody>
      </p:sp>
      <p:sp>
        <p:nvSpPr>
          <p:cNvPr id="78" name="TextBox 77"/>
          <p:cNvSpPr txBox="1"/>
          <p:nvPr/>
        </p:nvSpPr>
        <p:spPr>
          <a:xfrm>
            <a:off x="7052312" y="3529771"/>
            <a:ext cx="469650" cy="215444"/>
          </a:xfrm>
          <a:prstGeom prst="rect">
            <a:avLst/>
          </a:prstGeom>
          <a:noFill/>
        </p:spPr>
        <p:txBody>
          <a:bodyPr wrap="none" rtlCol="0">
            <a:spAutoFit/>
          </a:bodyPr>
          <a:lstStyle/>
          <a:p>
            <a:pPr lvl="0" defTabSz="457200" eaLnBrk="1" fontAlgn="auto" hangingPunct="1">
              <a:spcBef>
                <a:spcPts val="0"/>
              </a:spcBef>
              <a:spcAft>
                <a:spcPts val="0"/>
              </a:spcAft>
            </a:pPr>
            <a:r>
              <a:rPr lang="en-US" sz="800" dirty="0">
                <a:solidFill>
                  <a:srgbClr val="FFFFFF"/>
                </a:solidFill>
                <a:latin typeface="Arial"/>
                <a:ea typeface="+mn-ea"/>
              </a:rPr>
              <a:t>China</a:t>
            </a:r>
          </a:p>
        </p:txBody>
      </p:sp>
      <p:sp>
        <p:nvSpPr>
          <p:cNvPr id="79" name="TextBox 78"/>
          <p:cNvSpPr txBox="1"/>
          <p:nvPr/>
        </p:nvSpPr>
        <p:spPr>
          <a:xfrm>
            <a:off x="6574948" y="3914403"/>
            <a:ext cx="424064" cy="215444"/>
          </a:xfrm>
          <a:prstGeom prst="rect">
            <a:avLst/>
          </a:prstGeom>
          <a:noFill/>
        </p:spPr>
        <p:txBody>
          <a:bodyPr wrap="none" rtlCol="0">
            <a:spAutoFit/>
          </a:bodyPr>
          <a:lstStyle/>
          <a:p>
            <a:pPr defTabSz="457200" eaLnBrk="1" fontAlgn="auto" hangingPunct="1">
              <a:spcBef>
                <a:spcPts val="0"/>
              </a:spcBef>
              <a:spcAft>
                <a:spcPts val="0"/>
              </a:spcAft>
            </a:pPr>
            <a:r>
              <a:rPr lang="en-US" sz="800" dirty="0" smtClean="0">
                <a:solidFill>
                  <a:srgbClr val="FFFFFF"/>
                </a:solidFill>
                <a:latin typeface="Arial"/>
                <a:ea typeface="+mn-ea"/>
              </a:rPr>
              <a:t>India</a:t>
            </a:r>
            <a:endParaRPr lang="en-US" sz="800" dirty="0">
              <a:solidFill>
                <a:srgbClr val="FFFFFF"/>
              </a:solidFill>
              <a:latin typeface="Arial"/>
              <a:ea typeface="+mn-ea"/>
            </a:endParaRPr>
          </a:p>
        </p:txBody>
      </p:sp>
      <p:sp>
        <p:nvSpPr>
          <p:cNvPr id="80" name="TextBox 79"/>
          <p:cNvSpPr txBox="1"/>
          <p:nvPr/>
        </p:nvSpPr>
        <p:spPr>
          <a:xfrm>
            <a:off x="7480936" y="5004380"/>
            <a:ext cx="663513" cy="215444"/>
          </a:xfrm>
          <a:prstGeom prst="rect">
            <a:avLst/>
          </a:prstGeom>
          <a:noFill/>
        </p:spPr>
        <p:txBody>
          <a:bodyPr wrap="none" rtlCol="0">
            <a:spAutoFit/>
          </a:bodyPr>
          <a:lstStyle/>
          <a:p>
            <a:r>
              <a:rPr lang="en-US" sz="800" dirty="0" smtClean="0">
                <a:solidFill>
                  <a:srgbClr val="807F83"/>
                </a:solidFill>
              </a:rPr>
              <a:t>Indonesia</a:t>
            </a:r>
            <a:endParaRPr lang="en-US" sz="800" dirty="0">
              <a:solidFill>
                <a:srgbClr val="807F83"/>
              </a:solidFill>
            </a:endParaRPr>
          </a:p>
        </p:txBody>
      </p:sp>
      <p:sp>
        <p:nvSpPr>
          <p:cNvPr id="81" name="TextBox 80"/>
          <p:cNvSpPr txBox="1"/>
          <p:nvPr/>
        </p:nvSpPr>
        <p:spPr>
          <a:xfrm>
            <a:off x="8016045" y="3455017"/>
            <a:ext cx="475461" cy="215444"/>
          </a:xfrm>
          <a:prstGeom prst="rect">
            <a:avLst/>
          </a:prstGeom>
          <a:noFill/>
        </p:spPr>
        <p:txBody>
          <a:bodyPr wrap="none" rtlCol="0">
            <a:spAutoFit/>
          </a:bodyPr>
          <a:lstStyle/>
          <a:p>
            <a:r>
              <a:rPr lang="en-US" sz="800" dirty="0">
                <a:solidFill>
                  <a:srgbClr val="807F83"/>
                </a:solidFill>
              </a:rPr>
              <a:t>Korea</a:t>
            </a:r>
          </a:p>
        </p:txBody>
      </p:sp>
      <p:sp>
        <p:nvSpPr>
          <p:cNvPr id="82" name="TextBox 81"/>
          <p:cNvSpPr txBox="1"/>
          <p:nvPr/>
        </p:nvSpPr>
        <p:spPr>
          <a:xfrm>
            <a:off x="6876916" y="4705446"/>
            <a:ext cx="612417" cy="215444"/>
          </a:xfrm>
          <a:prstGeom prst="rect">
            <a:avLst/>
          </a:prstGeom>
          <a:noFill/>
        </p:spPr>
        <p:txBody>
          <a:bodyPr wrap="none" rtlCol="0">
            <a:spAutoFit/>
          </a:bodyPr>
          <a:lstStyle/>
          <a:p>
            <a:r>
              <a:rPr lang="en-US" sz="800" dirty="0">
                <a:solidFill>
                  <a:srgbClr val="807F83"/>
                </a:solidFill>
              </a:rPr>
              <a:t>Malaysia</a:t>
            </a:r>
          </a:p>
        </p:txBody>
      </p:sp>
      <p:sp>
        <p:nvSpPr>
          <p:cNvPr id="83" name="TextBox 82"/>
          <p:cNvSpPr txBox="1"/>
          <p:nvPr/>
        </p:nvSpPr>
        <p:spPr>
          <a:xfrm>
            <a:off x="8136873" y="4235450"/>
            <a:ext cx="731891" cy="215444"/>
          </a:xfrm>
          <a:prstGeom prst="rect">
            <a:avLst/>
          </a:prstGeom>
          <a:noFill/>
        </p:spPr>
        <p:txBody>
          <a:bodyPr wrap="none" rtlCol="0">
            <a:spAutoFit/>
          </a:bodyPr>
          <a:lstStyle/>
          <a:p>
            <a:r>
              <a:rPr lang="en-US" sz="800" dirty="0">
                <a:solidFill>
                  <a:srgbClr val="807F83"/>
                </a:solidFill>
              </a:rPr>
              <a:t>Philippines</a:t>
            </a:r>
          </a:p>
        </p:txBody>
      </p:sp>
      <p:sp>
        <p:nvSpPr>
          <p:cNvPr id="84" name="TextBox 83"/>
          <p:cNvSpPr txBox="1"/>
          <p:nvPr/>
        </p:nvSpPr>
        <p:spPr>
          <a:xfrm>
            <a:off x="7904187" y="3860358"/>
            <a:ext cx="524803" cy="215444"/>
          </a:xfrm>
          <a:prstGeom prst="rect">
            <a:avLst/>
          </a:prstGeom>
          <a:noFill/>
        </p:spPr>
        <p:txBody>
          <a:bodyPr wrap="none" rtlCol="0">
            <a:spAutoFit/>
          </a:bodyPr>
          <a:lstStyle/>
          <a:p>
            <a:r>
              <a:rPr lang="en-US" sz="800" dirty="0">
                <a:solidFill>
                  <a:srgbClr val="807F83"/>
                </a:solidFill>
              </a:rPr>
              <a:t>Taiwan</a:t>
            </a:r>
          </a:p>
        </p:txBody>
      </p:sp>
      <p:sp>
        <p:nvSpPr>
          <p:cNvPr id="85" name="TextBox 84"/>
          <p:cNvSpPr txBox="1"/>
          <p:nvPr/>
        </p:nvSpPr>
        <p:spPr>
          <a:xfrm>
            <a:off x="6877407" y="4193637"/>
            <a:ext cx="606456" cy="215444"/>
          </a:xfrm>
          <a:prstGeom prst="rect">
            <a:avLst/>
          </a:prstGeom>
          <a:noFill/>
        </p:spPr>
        <p:txBody>
          <a:bodyPr wrap="none" rtlCol="0">
            <a:spAutoFit/>
          </a:bodyPr>
          <a:lstStyle/>
          <a:p>
            <a:r>
              <a:rPr lang="en-US" sz="800" dirty="0" smtClean="0">
                <a:solidFill>
                  <a:srgbClr val="807F83"/>
                </a:solidFill>
              </a:rPr>
              <a:t>Thailand</a:t>
            </a:r>
            <a:endParaRPr lang="en-US" sz="800" dirty="0">
              <a:solidFill>
                <a:srgbClr val="807F83"/>
              </a:solidFill>
            </a:endParaRPr>
          </a:p>
        </p:txBody>
      </p:sp>
      <p:cxnSp>
        <p:nvCxnSpPr>
          <p:cNvPr id="86" name="Elbow Connector 85"/>
          <p:cNvCxnSpPr/>
          <p:nvPr/>
        </p:nvCxnSpPr>
        <p:spPr bwMode="auto">
          <a:xfrm>
            <a:off x="4741333" y="2948789"/>
            <a:ext cx="287867" cy="97367"/>
          </a:xfrm>
          <a:prstGeom prst="bentConnector3">
            <a:avLst/>
          </a:prstGeom>
          <a:solidFill>
            <a:schemeClr val="accent1"/>
          </a:solidFill>
          <a:ln w="9525" cap="flat" cmpd="sng" algn="ctr">
            <a:solidFill>
              <a:srgbClr val="F77B00"/>
            </a:solidFill>
            <a:prstDash val="solid"/>
            <a:round/>
            <a:headEnd type="none" w="med" len="med"/>
            <a:tailEnd type="none" w="med" len="med"/>
          </a:ln>
          <a:effectLst/>
        </p:spPr>
      </p:cxnSp>
      <p:cxnSp>
        <p:nvCxnSpPr>
          <p:cNvPr id="87" name="Elbow Connector 86"/>
          <p:cNvCxnSpPr/>
          <p:nvPr/>
        </p:nvCxnSpPr>
        <p:spPr bwMode="auto">
          <a:xfrm flipV="1">
            <a:off x="4732867" y="3228189"/>
            <a:ext cx="330200" cy="84667"/>
          </a:xfrm>
          <a:prstGeom prst="bentConnector3">
            <a:avLst/>
          </a:prstGeom>
          <a:solidFill>
            <a:schemeClr val="accent1"/>
          </a:solidFill>
          <a:ln w="9525" cap="flat" cmpd="sng" algn="ctr">
            <a:solidFill>
              <a:srgbClr val="F77B00"/>
            </a:solidFill>
            <a:prstDash val="solid"/>
            <a:round/>
            <a:headEnd type="none" w="med" len="med"/>
            <a:tailEnd type="none" w="med" len="med"/>
          </a:ln>
          <a:effectLst/>
        </p:spPr>
      </p:cxnSp>
      <p:cxnSp>
        <p:nvCxnSpPr>
          <p:cNvPr id="88" name="Straight Connector 87"/>
          <p:cNvCxnSpPr/>
          <p:nvPr/>
        </p:nvCxnSpPr>
        <p:spPr bwMode="auto">
          <a:xfrm>
            <a:off x="4741333" y="3130823"/>
            <a:ext cx="203200" cy="0"/>
          </a:xfrm>
          <a:prstGeom prst="line">
            <a:avLst/>
          </a:prstGeom>
          <a:solidFill>
            <a:schemeClr val="accent1"/>
          </a:solidFill>
          <a:ln w="9525" cap="flat" cmpd="sng" algn="ctr">
            <a:solidFill>
              <a:srgbClr val="F77B00"/>
            </a:solidFill>
            <a:prstDash val="solid"/>
            <a:round/>
            <a:headEnd type="none" w="med" len="med"/>
            <a:tailEnd type="none" w="med" len="med"/>
          </a:ln>
          <a:effectLst/>
        </p:spPr>
      </p:cxnSp>
      <p:sp>
        <p:nvSpPr>
          <p:cNvPr id="31" name="Text Placeholder 10"/>
          <p:cNvSpPr txBox="1">
            <a:spLocks/>
          </p:cNvSpPr>
          <p:nvPr/>
        </p:nvSpPr>
        <p:spPr>
          <a:xfrm>
            <a:off x="454025" y="1454917"/>
            <a:ext cx="4310223" cy="613409"/>
          </a:xfrm>
          <a:prstGeom prst="rect">
            <a:avLst/>
          </a:prstGeom>
        </p:spPr>
        <p:txBody>
          <a:bodyPr lIns="0" tIns="0" rIns="0" bIns="0" anchor="t">
            <a:noAutofit/>
          </a:bodyPr>
          <a:lstStyle>
            <a:lvl1pPr marL="228574" indent="-228574" algn="l" defTabSz="722229" rtl="0" eaLnBrk="0" fontAlgn="base" hangingPunct="0">
              <a:spcBef>
                <a:spcPct val="115000"/>
              </a:spcBef>
              <a:spcAft>
                <a:spcPct val="0"/>
              </a:spcAft>
              <a:buClr>
                <a:srgbClr val="6D6E71"/>
              </a:buClr>
              <a:buSzPct val="75000"/>
              <a:buFont typeface="Wingdings" charset="0"/>
              <a:buChar char="n"/>
              <a:defRPr sz="1400">
                <a:solidFill>
                  <a:schemeClr val="tx1"/>
                </a:solidFill>
                <a:latin typeface="+mn-lt"/>
                <a:ea typeface="+mn-ea"/>
                <a:cs typeface="ＭＳ Ｐゴシック" charset="0"/>
              </a:defRPr>
            </a:lvl1pPr>
            <a:lvl2pPr marL="404765" indent="-174604"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2pPr>
            <a:lvl3pPr marL="569846" indent="-163494"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3pPr>
            <a:lvl4pPr marL="746038" indent="-173017" algn="l" defTabSz="722229" rtl="0" eaLnBrk="0" fontAlgn="base" hangingPunct="0">
              <a:spcBef>
                <a:spcPct val="35000"/>
              </a:spcBef>
              <a:spcAft>
                <a:spcPct val="0"/>
              </a:spcAft>
              <a:buClr>
                <a:srgbClr val="6D6E71"/>
              </a:buClr>
              <a:buSzPct val="75000"/>
              <a:buFont typeface="Arial" charset="0"/>
              <a:buChar char="-"/>
              <a:defRPr sz="1300">
                <a:solidFill>
                  <a:schemeClr val="tx1"/>
                </a:solidFill>
                <a:latin typeface="+mn-lt"/>
                <a:ea typeface="+mn-ea"/>
              </a:defRPr>
            </a:lvl4pPr>
            <a:lvl5pPr marL="91270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5pPr>
            <a:lvl6pPr marL="136985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6pPr>
            <a:lvl7pPr marL="1826999"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7pPr>
            <a:lvl8pPr marL="2284146"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8pPr>
            <a:lvl9pPr marL="2741293" indent="-165081" algn="l" defTabSz="722229" rtl="0" eaLnBrk="0" fontAlgn="base" hangingPunct="0">
              <a:spcBef>
                <a:spcPct val="35000"/>
              </a:spcBef>
              <a:spcAft>
                <a:spcPct val="0"/>
              </a:spcAft>
              <a:buClr>
                <a:srgbClr val="6D6E71"/>
              </a:buClr>
              <a:buSzPct val="75000"/>
              <a:buFont typeface="Wingdings" charset="0"/>
              <a:buChar char="§"/>
              <a:defRPr sz="1300">
                <a:solidFill>
                  <a:schemeClr val="tx1"/>
                </a:solidFill>
                <a:latin typeface="+mn-lt"/>
                <a:ea typeface="+mn-ea"/>
              </a:defRPr>
            </a:lvl9pPr>
          </a:lstStyle>
          <a:p>
            <a:pPr marL="0" lvl="0" indent="0" defTabSz="914400">
              <a:spcBef>
                <a:spcPts val="0"/>
              </a:spcBef>
              <a:buClrTx/>
              <a:buSzTx/>
              <a:buNone/>
            </a:pPr>
            <a:r>
              <a:rPr lang="en-US" sz="1600" b="0" dirty="0">
                <a:solidFill>
                  <a:srgbClr val="6D6E71"/>
                </a:solidFill>
                <a:latin typeface="Arial" charset="0"/>
                <a:ea typeface="ＭＳ Ｐゴシック" charset="0"/>
              </a:rPr>
              <a:t>Emerging markets</a:t>
            </a:r>
          </a:p>
          <a:p>
            <a:pPr marL="0" indent="0">
              <a:spcBef>
                <a:spcPts val="600"/>
              </a:spcBef>
              <a:buNone/>
            </a:pPr>
            <a:r>
              <a:rPr lang="en-US" sz="1000" b="0" dirty="0" smtClean="0"/>
              <a:t>Countries </a:t>
            </a:r>
            <a:r>
              <a:rPr lang="en-US" sz="1000" b="0" dirty="0"/>
              <a:t>that comprise the MSCI Emerging Markets </a:t>
            </a:r>
            <a:r>
              <a:rPr lang="en-US" sz="1000" b="0" dirty="0" smtClean="0"/>
              <a:t>Index</a:t>
            </a:r>
            <a:endParaRPr lang="en-US" sz="1000" b="0" dirty="0"/>
          </a:p>
        </p:txBody>
      </p:sp>
    </p:spTree>
    <p:extLst>
      <p:ext uri="{BB962C8B-B14F-4D97-AF65-F5344CB8AC3E}">
        <p14:creationId xmlns:p14="http://schemas.microsoft.com/office/powerpoint/2010/main" val="94641203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460375" y="1890408"/>
            <a:ext cx="9131300" cy="3667112"/>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A world of shifting demographics and urbanization</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4</a:t>
            </a:fld>
            <a:endParaRPr lang="en-GB"/>
          </a:p>
        </p:txBody>
      </p:sp>
      <p:sp>
        <p:nvSpPr>
          <p:cNvPr id="5" name="Footer Placeholder 4"/>
          <p:cNvSpPr>
            <a:spLocks noGrp="1"/>
          </p:cNvSpPr>
          <p:nvPr>
            <p:ph type="ftr" sz="quarter" idx="11"/>
          </p:nvPr>
        </p:nvSpPr>
        <p:spPr>
          <a:xfrm>
            <a:off x="458789" y="6588124"/>
            <a:ext cx="5334598" cy="258187"/>
          </a:xfrm>
        </p:spPr>
        <p:txBody>
          <a:bodyPr/>
          <a:lstStyle/>
          <a:p>
            <a:r>
              <a:rPr lang="en-US" dirty="0"/>
              <a:t>Source: H. </a:t>
            </a:r>
            <a:r>
              <a:rPr lang="en-US" dirty="0" err="1"/>
              <a:t>Kharas</a:t>
            </a:r>
            <a:r>
              <a:rPr lang="en-US" dirty="0"/>
              <a:t> (2010), “The Emerging Middle Class in Developing Countries,” OECD Development Center Working Paper No. </a:t>
            </a:r>
            <a:r>
              <a:rPr lang="en-US" dirty="0" smtClean="0"/>
              <a:t>285.</a:t>
            </a:r>
            <a:endParaRPr lang="en-US" dirty="0"/>
          </a:p>
        </p:txBody>
      </p:sp>
      <p:sp>
        <p:nvSpPr>
          <p:cNvPr id="9" name="Text Box 2"/>
          <p:cNvSpPr txBox="1">
            <a:spLocks noChangeArrowheads="1"/>
          </p:cNvSpPr>
          <p:nvPr/>
        </p:nvSpPr>
        <p:spPr bwMode="auto">
          <a:xfrm>
            <a:off x="460376" y="1904077"/>
            <a:ext cx="5193771" cy="861774"/>
          </a:xfrm>
          <a:prstGeom prst="rect">
            <a:avLst/>
          </a:prstGeom>
          <a:noFill/>
          <a:ln w="9525" algn="ctr">
            <a:noFill/>
            <a:miter lim="800000"/>
            <a:headEnd/>
            <a:tailEnd/>
          </a:ln>
          <a:effectLst/>
        </p:spPr>
        <p:txBody>
          <a:bodyPr wrap="square" lIns="137160" tIns="137160" rIns="0" bIns="0" anchor="ctr">
            <a:spAutoFit/>
          </a:bodyPr>
          <a:lstStyle/>
          <a:p>
            <a:pPr marL="0" indent="0" algn="l">
              <a:spcBef>
                <a:spcPts val="0"/>
              </a:spcBef>
              <a:buNone/>
            </a:pPr>
            <a:r>
              <a:rPr lang="en-US" sz="1200" dirty="0"/>
              <a:t>Global middle-class wave shifting consumption </a:t>
            </a:r>
            <a:r>
              <a:rPr lang="en-US" sz="1200" dirty="0" smtClean="0"/>
              <a:t>East</a:t>
            </a:r>
          </a:p>
          <a:p>
            <a:pPr algn="l">
              <a:spcBef>
                <a:spcPts val="600"/>
              </a:spcBef>
            </a:pPr>
            <a:r>
              <a:rPr lang="en-US" sz="1000" b="0" dirty="0"/>
              <a:t>Global middle-class consumption will shift heavily toward China, India and other Asian countries (excluding Japan) as the high-income countries see their share decrease.</a:t>
            </a:r>
          </a:p>
          <a:p>
            <a:pPr marL="0" indent="0" algn="l">
              <a:spcBef>
                <a:spcPts val="0"/>
              </a:spcBef>
              <a:buNone/>
            </a:pPr>
            <a:endParaRPr lang="en-US" sz="1000" b="0"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0" y="2987996"/>
            <a:ext cx="8682246" cy="2135128"/>
          </a:xfrm>
          <a:prstGeom prst="rect">
            <a:avLst/>
          </a:prstGeom>
        </p:spPr>
      </p:pic>
    </p:spTree>
    <p:extLst>
      <p:ext uri="{BB962C8B-B14F-4D97-AF65-F5344CB8AC3E}">
        <p14:creationId xmlns:p14="http://schemas.microsoft.com/office/powerpoint/2010/main" val="2148632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world of shifting demographics and urbanization</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5</a:t>
            </a:fld>
            <a:endParaRPr lang="en-GB"/>
          </a:p>
        </p:txBody>
      </p:sp>
      <p:graphicFrame>
        <p:nvGraphicFramePr>
          <p:cNvPr id="11" name="Table 10"/>
          <p:cNvGraphicFramePr>
            <a:graphicFrameLocks noGrp="1"/>
          </p:cNvGraphicFramePr>
          <p:nvPr>
            <p:extLst>
              <p:ext uri="{D42A27DB-BD31-4B8C-83A1-F6EECF244321}">
                <p14:modId xmlns:p14="http://schemas.microsoft.com/office/powerpoint/2010/main" val="3634022390"/>
              </p:ext>
            </p:extLst>
          </p:nvPr>
        </p:nvGraphicFramePr>
        <p:xfrm>
          <a:off x="865081" y="1376626"/>
          <a:ext cx="8328235" cy="4739640"/>
        </p:xfrm>
        <a:graphic>
          <a:graphicData uri="http://schemas.openxmlformats.org/drawingml/2006/table">
            <a:tbl>
              <a:tblPr firstRow="1" bandRow="1">
                <a:tableStyleId>{5C22544A-7EE6-4342-B048-85BDC9FD1C3A}</a:tableStyleId>
              </a:tblPr>
              <a:tblGrid>
                <a:gridCol w="473153"/>
                <a:gridCol w="1032343"/>
                <a:gridCol w="1037082"/>
                <a:gridCol w="1037082"/>
                <a:gridCol w="1037082"/>
                <a:gridCol w="1037082"/>
                <a:gridCol w="1037082"/>
                <a:gridCol w="1637329"/>
              </a:tblGrid>
              <a:tr h="532563">
                <a:tc gridSpan="8">
                  <a:txBody>
                    <a:bodyPr/>
                    <a:lstStyle/>
                    <a:p>
                      <a:pPr marL="0" indent="0" algn="l">
                        <a:spcBef>
                          <a:spcPts val="0"/>
                        </a:spcBef>
                        <a:buNone/>
                      </a:pPr>
                      <a:r>
                        <a:rPr lang="en-US" sz="1200" dirty="0" smtClean="0">
                          <a:solidFill>
                            <a:schemeClr val="tx1"/>
                          </a:solidFill>
                        </a:rPr>
                        <a:t>Migration from rural to urban areas</a:t>
                      </a:r>
                    </a:p>
                    <a:p>
                      <a:pPr algn="l">
                        <a:spcBef>
                          <a:spcPts val="600"/>
                        </a:spcBef>
                      </a:pPr>
                      <a:r>
                        <a:rPr lang="en-US" sz="1000" dirty="0" smtClean="0">
                          <a:solidFill>
                            <a:schemeClr val="tx1"/>
                          </a:solidFill>
                        </a:rPr>
                        <a:t>Top 25 hot spots by 2025</a:t>
                      </a:r>
                      <a:r>
                        <a:rPr lang="en-US" sz="1000" b="0" dirty="0" smtClean="0">
                          <a:solidFill>
                            <a:schemeClr val="tx1"/>
                          </a:solidFill>
                        </a:rPr>
                        <a:t/>
                      </a:r>
                      <a:br>
                        <a:rPr lang="en-US" sz="1000" b="0" dirty="0" smtClean="0">
                          <a:solidFill>
                            <a:schemeClr val="tx1"/>
                          </a:solidFill>
                        </a:rPr>
                      </a:br>
                      <a:r>
                        <a:rPr lang="en-US" sz="1000" b="0" dirty="0" err="1" smtClean="0">
                          <a:solidFill>
                            <a:schemeClr val="tx1"/>
                          </a:solidFill>
                        </a:rPr>
                        <a:t>Cityscope</a:t>
                      </a:r>
                      <a:r>
                        <a:rPr lang="en-US" sz="1000" b="0" dirty="0" smtClean="0">
                          <a:solidFill>
                            <a:schemeClr val="tx1"/>
                          </a:solidFill>
                        </a:rPr>
                        <a:t> 2025 city rankings</a:t>
                      </a:r>
                      <a:endParaRPr lang="en-US" sz="1000" b="0" dirty="0">
                        <a:solidFill>
                          <a:schemeClr val="tx1"/>
                        </a:solidFill>
                      </a:endParaRPr>
                    </a:p>
                  </a:txBody>
                  <a:tcPr marR="45720" marT="13716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2E2E3"/>
                    </a:solidFill>
                  </a:tcPr>
                </a:tc>
                <a:tc hMerge="1">
                  <a:txBody>
                    <a:bodyPr/>
                    <a:lstStyle/>
                    <a:p>
                      <a:pPr algn="l" fontAlgn="b"/>
                      <a:endParaRPr lang="en-US" sz="900" b="1" i="0" u="none" strike="noStrike" dirty="0">
                        <a:solidFill>
                          <a:schemeClr val="bg1"/>
                        </a:solidFill>
                        <a:effectLst/>
                        <a:latin typeface="+mj-lt"/>
                      </a:endParaRPr>
                    </a:p>
                  </a:txBody>
                  <a:tcPr marR="45720" anchor="ctr">
                    <a:lnL w="12700" cap="flat" cmpd="sng" algn="ctr">
                      <a:solidFill>
                        <a:srgbClr val="FFFFFF"/>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hMerge="1">
                  <a:txBody>
                    <a:bodyPr/>
                    <a:lstStyle/>
                    <a:p>
                      <a:pPr algn="l" fontAlgn="b"/>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hMerge="1">
                  <a:txBody>
                    <a:bodyPr/>
                    <a:lstStyle/>
                    <a:p>
                      <a:pPr algn="l" fontAlgn="b"/>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hMerge="1">
                  <a:txBody>
                    <a:bodyPr/>
                    <a:lstStyle/>
                    <a:p>
                      <a:pPr algn="l" fontAlgn="b"/>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hMerge="1">
                  <a:txBody>
                    <a:bodyPr/>
                    <a:lstStyle/>
                    <a:p>
                      <a:pPr algn="l" fontAlgn="b"/>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hMerge="1">
                  <a:txBody>
                    <a:bodyPr/>
                    <a:lstStyle/>
                    <a:p>
                      <a:pPr algn="l" fontAlgn="b"/>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hMerge="1">
                  <a:txBody>
                    <a:bodyPr/>
                    <a:lstStyle/>
                    <a:p>
                      <a:pPr algn="l" fontAlgn="b"/>
                      <a:endParaRPr lang="en-US" sz="900" b="1" i="0" u="none" strike="noStrike" dirty="0">
                        <a:solidFill>
                          <a:schemeClr val="bg1"/>
                        </a:solidFill>
                        <a:effectLst/>
                        <a:latin typeface="+mj-lt"/>
                      </a:endParaRPr>
                    </a:p>
                  </a:txBody>
                  <a:tcPr marR="4572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r>
              <a:tr h="335799">
                <a:tc>
                  <a:txBody>
                    <a:bodyPr/>
                    <a:lstStyle/>
                    <a:p>
                      <a:pPr algn="l" fontAlgn="b"/>
                      <a:r>
                        <a:rPr lang="en-US" sz="900" b="1" i="0" u="none" strike="noStrike" dirty="0">
                          <a:solidFill>
                            <a:schemeClr val="bg1"/>
                          </a:solidFill>
                          <a:effectLst/>
                          <a:latin typeface="+mj-lt"/>
                        </a:rPr>
                        <a:t>Rank</a:t>
                      </a:r>
                    </a:p>
                  </a:txBody>
                  <a:tcPr marR="4572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a:solidFill>
                            <a:schemeClr val="bg1"/>
                          </a:solidFill>
                          <a:effectLst/>
                          <a:latin typeface="+mj-lt"/>
                        </a:rPr>
                        <a:t>GDP</a:t>
                      </a:r>
                      <a:r>
                        <a:rPr lang="en-US" sz="900" b="1" i="0" u="none" strike="noStrike" baseline="30000" dirty="0">
                          <a:solidFill>
                            <a:schemeClr val="bg1"/>
                          </a:solidFill>
                          <a:effectLst/>
                          <a:latin typeface="+mj-lt"/>
                        </a:rPr>
                        <a:t>2</a:t>
                      </a:r>
                      <a:endParaRPr lang="en-US" sz="900" b="1" i="0" u="none" strike="noStrike" dirty="0">
                        <a:solidFill>
                          <a:schemeClr val="bg1"/>
                        </a:solidFill>
                        <a:effectLst/>
                        <a:latin typeface="+mj-lt"/>
                      </a:endParaRPr>
                    </a:p>
                  </a:txBody>
                  <a:tcPr marR="45720" anchor="ctr">
                    <a:lnL w="12700" cap="flat" cmpd="sng" algn="ctr">
                      <a:solidFill>
                        <a:srgbClr val="FFFFFF"/>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a:solidFill>
                            <a:schemeClr val="bg1"/>
                          </a:solidFill>
                          <a:effectLst/>
                          <a:latin typeface="+mj-lt"/>
                        </a:rPr>
                        <a:t>Per </a:t>
                      </a:r>
                      <a:r>
                        <a:rPr lang="en-US" sz="900" b="1" i="0" u="none" strike="noStrike" dirty="0" smtClean="0">
                          <a:solidFill>
                            <a:schemeClr val="bg1"/>
                          </a:solidFill>
                          <a:effectLst/>
                          <a:latin typeface="+mj-lt"/>
                        </a:rPr>
                        <a:t>capita</a:t>
                      </a:r>
                      <a:br>
                        <a:rPr lang="en-US" sz="900" b="1" i="0" u="none" strike="noStrike" dirty="0" smtClean="0">
                          <a:solidFill>
                            <a:schemeClr val="bg1"/>
                          </a:solidFill>
                          <a:effectLst/>
                          <a:latin typeface="+mj-lt"/>
                        </a:rPr>
                      </a:br>
                      <a:r>
                        <a:rPr lang="en-US" sz="900" b="1" i="0" u="none" strike="noStrike" dirty="0" smtClean="0">
                          <a:solidFill>
                            <a:schemeClr val="bg1"/>
                          </a:solidFill>
                          <a:effectLst/>
                          <a:latin typeface="+mj-lt"/>
                        </a:rPr>
                        <a:t>GDP</a:t>
                      </a:r>
                      <a:r>
                        <a:rPr lang="en-US" sz="900" b="1" i="0" u="none" strike="noStrike" baseline="30000" dirty="0" smtClean="0">
                          <a:solidFill>
                            <a:schemeClr val="bg1"/>
                          </a:solidFill>
                          <a:effectLst/>
                          <a:latin typeface="+mj-lt"/>
                        </a:rPr>
                        <a:t>2</a:t>
                      </a:r>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smtClean="0">
                          <a:solidFill>
                            <a:schemeClr val="bg1"/>
                          </a:solidFill>
                          <a:effectLst/>
                          <a:latin typeface="+mj-lt"/>
                        </a:rPr>
                        <a:t>GDP</a:t>
                      </a:r>
                      <a:br>
                        <a:rPr lang="en-US" sz="900" b="1" i="0" u="none" strike="noStrike" dirty="0" smtClean="0">
                          <a:solidFill>
                            <a:schemeClr val="bg1"/>
                          </a:solidFill>
                          <a:effectLst/>
                          <a:latin typeface="+mj-lt"/>
                        </a:rPr>
                      </a:br>
                      <a:r>
                        <a:rPr lang="en-US" sz="900" b="1" i="0" u="none" strike="noStrike" dirty="0" smtClean="0">
                          <a:solidFill>
                            <a:schemeClr val="bg1"/>
                          </a:solidFill>
                          <a:effectLst/>
                          <a:latin typeface="+mj-lt"/>
                        </a:rPr>
                        <a:t>growth</a:t>
                      </a:r>
                      <a:r>
                        <a:rPr lang="en-US" sz="900" b="1" i="0" u="none" strike="noStrike" baseline="30000" dirty="0" smtClean="0">
                          <a:solidFill>
                            <a:schemeClr val="bg1"/>
                          </a:solidFill>
                          <a:effectLst/>
                          <a:latin typeface="+mj-lt"/>
                        </a:rPr>
                        <a:t>2</a:t>
                      </a:r>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a:solidFill>
                            <a:schemeClr val="bg1"/>
                          </a:solidFill>
                          <a:effectLst/>
                          <a:latin typeface="+mj-lt"/>
                        </a:rPr>
                        <a:t>Total population</a:t>
                      </a: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a:solidFill>
                            <a:schemeClr val="bg1"/>
                          </a:solidFill>
                          <a:effectLst/>
                          <a:latin typeface="+mj-lt"/>
                        </a:rPr>
                        <a:t>Children</a:t>
                      </a:r>
                      <a:r>
                        <a:rPr lang="en-US" sz="900" b="1" i="0" u="none" strike="noStrike" baseline="30000" dirty="0">
                          <a:solidFill>
                            <a:schemeClr val="bg1"/>
                          </a:solidFill>
                          <a:effectLst/>
                          <a:latin typeface="+mj-lt"/>
                        </a:rPr>
                        <a:t>3</a:t>
                      </a:r>
                      <a:endParaRPr lang="en-US" sz="900" b="1" i="0" u="none" strike="noStrike" dirty="0">
                        <a:solidFill>
                          <a:schemeClr val="bg1"/>
                        </a:solidFill>
                        <a:effectLst/>
                        <a:latin typeface="+mj-lt"/>
                      </a:endParaRP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a:solidFill>
                            <a:schemeClr val="bg1"/>
                          </a:solidFill>
                          <a:effectLst/>
                          <a:latin typeface="+mj-lt"/>
                        </a:rPr>
                        <a:t>Total households</a:t>
                      </a:r>
                    </a:p>
                  </a:txBody>
                  <a:tcPr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c>
                  <a:txBody>
                    <a:bodyPr/>
                    <a:lstStyle/>
                    <a:p>
                      <a:pPr algn="l" fontAlgn="b"/>
                      <a:r>
                        <a:rPr lang="en-US" sz="900" b="1" i="0" u="none" strike="noStrike" dirty="0">
                          <a:solidFill>
                            <a:schemeClr val="bg1"/>
                          </a:solidFill>
                          <a:effectLst/>
                          <a:latin typeface="+mj-lt"/>
                        </a:rPr>
                        <a:t>Households with annual income </a:t>
                      </a:r>
                      <a:r>
                        <a:rPr lang="en-US" sz="900" b="1" i="0" u="none" strike="noStrike" dirty="0" smtClean="0">
                          <a:solidFill>
                            <a:schemeClr val="bg1"/>
                          </a:solidFill>
                          <a:effectLst/>
                          <a:latin typeface="+mj-lt"/>
                        </a:rPr>
                        <a:t>over </a:t>
                      </a:r>
                      <a:r>
                        <a:rPr lang="en-US" sz="900" b="1" i="0" u="none" strike="noStrike" dirty="0">
                          <a:solidFill>
                            <a:schemeClr val="bg1"/>
                          </a:solidFill>
                          <a:effectLst/>
                          <a:latin typeface="+mj-lt"/>
                        </a:rPr>
                        <a:t>$20,000</a:t>
                      </a:r>
                      <a:r>
                        <a:rPr lang="en-US" sz="900" b="1" i="0" u="none" strike="noStrike" baseline="30000" dirty="0">
                          <a:solidFill>
                            <a:schemeClr val="bg1"/>
                          </a:solidFill>
                          <a:effectLst/>
                          <a:latin typeface="+mj-lt"/>
                        </a:rPr>
                        <a:t>4</a:t>
                      </a:r>
                      <a:endParaRPr lang="en-US" sz="900" b="1" i="0" u="none" strike="noStrike" dirty="0">
                        <a:solidFill>
                          <a:schemeClr val="bg1"/>
                        </a:solidFill>
                        <a:effectLst/>
                        <a:latin typeface="+mj-lt"/>
                      </a:endParaRPr>
                    </a:p>
                  </a:txBody>
                  <a:tcPr marR="4572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6D6E71"/>
                    </a:solidFill>
                  </a:tcPr>
                </a:tc>
              </a:tr>
              <a:tr h="131521">
                <a:tc>
                  <a:txBody>
                    <a:bodyPr/>
                    <a:lstStyle/>
                    <a:p>
                      <a:pPr algn="r" fontAlgn="b"/>
                      <a:r>
                        <a:rPr lang="en-US" sz="700" b="1" i="0" u="none" strike="noStrike" dirty="0">
                          <a:solidFill>
                            <a:srgbClr val="6D6E71"/>
                          </a:solidFill>
                          <a:effectLst/>
                          <a:latin typeface="+mj-lt"/>
                        </a:rPr>
                        <a:t>1</a:t>
                      </a:r>
                    </a:p>
                  </a:txBody>
                  <a:tcPr marL="45720" marR="228600" marT="18288" marB="18288" anchor="ctr">
                    <a:lnL w="12700" cmpd="sng">
                      <a:noFill/>
                    </a:lnL>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dirty="0">
                          <a:solidFill>
                            <a:srgbClr val="000000"/>
                          </a:solidFill>
                          <a:effectLst/>
                          <a:latin typeface="+mj-lt"/>
                        </a:rPr>
                        <a:t>New York</a:t>
                      </a:r>
                    </a:p>
                  </a:txBody>
                  <a:tcPr marR="45720" marT="9144" marB="9144" anchor="ctr">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a:solidFill>
                            <a:srgbClr val="000000"/>
                          </a:solidFill>
                          <a:effectLst/>
                          <a:latin typeface="+mj-lt"/>
                        </a:rPr>
                        <a:t>Oslo</a:t>
                      </a:r>
                    </a:p>
                  </a:txBody>
                  <a:tcPr marR="45720" marT="9144" marB="9144" anchor="ctr">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dirty="0">
                          <a:solidFill>
                            <a:srgbClr val="4E8ABE"/>
                          </a:solidFill>
                          <a:effectLst/>
                          <a:latin typeface="+mj-lt"/>
                        </a:rPr>
                        <a:t>Shanghai</a:t>
                      </a:r>
                    </a:p>
                  </a:txBody>
                  <a:tcPr marR="45720" marT="9144" marB="9144" anchor="ctr">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a:solidFill>
                            <a:srgbClr val="000000"/>
                          </a:solidFill>
                          <a:effectLst/>
                          <a:latin typeface="+mj-lt"/>
                        </a:rPr>
                        <a:t>Tokyo</a:t>
                      </a:r>
                    </a:p>
                  </a:txBody>
                  <a:tcPr marR="45720" marT="9144" marB="9144" anchor="ctr">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dirty="0">
                          <a:solidFill>
                            <a:srgbClr val="4E8ABE"/>
                          </a:solidFill>
                          <a:effectLst/>
                          <a:latin typeface="+mj-lt"/>
                        </a:rPr>
                        <a:t>Kinshasa</a:t>
                      </a:r>
                    </a:p>
                  </a:txBody>
                  <a:tcPr marR="45720" marT="9144" marB="9144" anchor="ctr">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dirty="0">
                          <a:solidFill>
                            <a:srgbClr val="000000"/>
                          </a:solidFill>
                          <a:effectLst/>
                          <a:latin typeface="+mj-lt"/>
                        </a:rPr>
                        <a:t>Tokyo</a:t>
                      </a:r>
                    </a:p>
                  </a:txBody>
                  <a:tcPr marR="45720" marT="9144" marB="9144" anchor="ctr">
                    <a:lnT w="12700" cap="flat" cmpd="sng" algn="ctr">
                      <a:noFill/>
                      <a:prstDash val="solid"/>
                      <a:round/>
                      <a:headEnd type="none" w="med" len="med"/>
                      <a:tailEnd type="none" w="med" len="med"/>
                    </a:lnT>
                    <a:solidFill>
                      <a:srgbClr val="E7EEF7"/>
                    </a:solidFill>
                  </a:tcPr>
                </a:tc>
                <a:tc>
                  <a:txBody>
                    <a:bodyPr/>
                    <a:lstStyle/>
                    <a:p>
                      <a:pPr algn="l" fontAlgn="b"/>
                      <a:r>
                        <a:rPr lang="en-US" sz="700" b="1" i="0" u="none" strike="noStrike" dirty="0">
                          <a:solidFill>
                            <a:srgbClr val="000000"/>
                          </a:solidFill>
                          <a:effectLst/>
                          <a:latin typeface="+mj-lt"/>
                        </a:rPr>
                        <a:t>Tokyo</a:t>
                      </a:r>
                    </a:p>
                  </a:txBody>
                  <a:tcPr marR="45720" marT="9144" marB="9144" anchor="ctr">
                    <a:lnR w="12700" cmpd="sng">
                      <a:noFill/>
                    </a:lnR>
                    <a:lnT w="12700" cap="flat" cmpd="sng" algn="ctr">
                      <a:noFill/>
                      <a:prstDash val="solid"/>
                      <a:round/>
                      <a:headEnd type="none" w="med" len="med"/>
                      <a:tailEnd type="none" w="med" len="med"/>
                    </a:lnT>
                    <a:solidFill>
                      <a:srgbClr val="E7EEF7"/>
                    </a:solidFill>
                  </a:tcPr>
                </a:tc>
              </a:tr>
              <a:tr h="131521">
                <a:tc>
                  <a:txBody>
                    <a:bodyPr/>
                    <a:lstStyle/>
                    <a:p>
                      <a:pPr algn="r" fontAlgn="b"/>
                      <a:r>
                        <a:rPr lang="en-US" sz="700" b="1" i="0" u="none" strike="noStrike" dirty="0">
                          <a:solidFill>
                            <a:srgbClr val="6D6E71"/>
                          </a:solidFill>
                          <a:effectLst/>
                          <a:latin typeface="+mj-lt"/>
                        </a:rPr>
                        <a:t>2</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Tokyo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Doha</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Beijing</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Mumbai</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Karachi</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Shanghai</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New York</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3</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4E8ABE"/>
                          </a:solidFill>
                          <a:effectLst/>
                          <a:latin typeface="+mj-lt"/>
                        </a:rPr>
                        <a:t>Shanghai</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Bergen</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New York</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Shanghai</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Dhaka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Beijing</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London</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4</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London </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Macau</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Tianjin</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Beijing</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Mumbai </a:t>
                      </a:r>
                    </a:p>
                  </a:txBody>
                  <a:tcPr marR="45720" marT="9144" marB="9144" anchor="ctr">
                    <a:solidFill>
                      <a:srgbClr val="E2E2E3"/>
                    </a:solidFill>
                  </a:tcPr>
                </a:tc>
                <a:tc>
                  <a:txBody>
                    <a:bodyPr/>
                    <a:lstStyle/>
                    <a:p>
                      <a:pPr algn="l" fontAlgn="b"/>
                      <a:r>
                        <a:rPr lang="en-US" sz="700" b="1" i="0" u="none" strike="noStrike" dirty="0" smtClean="0">
                          <a:solidFill>
                            <a:srgbClr val="4E8ABE"/>
                          </a:solidFill>
                          <a:effectLst/>
                          <a:latin typeface="+mj-lt"/>
                        </a:rPr>
                        <a:t>São </a:t>
                      </a:r>
                      <a:r>
                        <a:rPr lang="en-US" sz="700" b="1" i="0" u="none" strike="noStrike" dirty="0">
                          <a:solidFill>
                            <a:srgbClr val="4E8ABE"/>
                          </a:solidFill>
                          <a:effectLst/>
                          <a:latin typeface="+mj-lt"/>
                        </a:rPr>
                        <a:t>Paulo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Shanghai</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5</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4E8ABE"/>
                          </a:solidFill>
                          <a:effectLst/>
                          <a:latin typeface="+mj-lt"/>
                        </a:rPr>
                        <a:t>Beijing</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Trondheim</a:t>
                      </a:r>
                    </a:p>
                  </a:txBody>
                  <a:tcPr marR="45720" marT="9144" marB="9144" anchor="ctr">
                    <a:solidFill>
                      <a:srgbClr val="E7EEF7"/>
                    </a:solidFill>
                  </a:tcPr>
                </a:tc>
                <a:tc>
                  <a:txBody>
                    <a:bodyPr/>
                    <a:lstStyle/>
                    <a:p>
                      <a:pPr algn="l" fontAlgn="b"/>
                      <a:r>
                        <a:rPr lang="en-US" sz="700" b="1" i="0" u="none" strike="noStrike">
                          <a:solidFill>
                            <a:srgbClr val="4E8ABE"/>
                          </a:solidFill>
                          <a:effectLst/>
                          <a:latin typeface="+mj-lt"/>
                        </a:rPr>
                        <a:t>Chongquing</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Delhi</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Kolkata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Chongqing</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Beijing </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6</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Los Angeles</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Bridgeport</a:t>
                      </a:r>
                    </a:p>
                  </a:txBody>
                  <a:tcPr marR="45720" marT="9144" marB="9144" anchor="ctr">
                    <a:solidFill>
                      <a:srgbClr val="E2E2E3"/>
                    </a:solidFill>
                  </a:tcPr>
                </a:tc>
                <a:tc>
                  <a:txBody>
                    <a:bodyPr/>
                    <a:lstStyle/>
                    <a:p>
                      <a:pPr algn="l" fontAlgn="b"/>
                      <a:r>
                        <a:rPr lang="en-US" sz="700" b="1" i="0" u="none" strike="noStrike">
                          <a:solidFill>
                            <a:srgbClr val="4E8ABE"/>
                          </a:solidFill>
                          <a:effectLst/>
                          <a:latin typeface="+mj-lt"/>
                        </a:rPr>
                        <a:t>Shenzhen</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Kolkata</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Lagos</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New York</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Paris</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7</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000000"/>
                          </a:solidFill>
                          <a:effectLst/>
                          <a:latin typeface="+mj-lt"/>
                        </a:rPr>
                        <a:t>Paris</a:t>
                      </a:r>
                    </a:p>
                  </a:txBody>
                  <a:tcPr marR="45720" marT="9144" marB="9144" anchor="ctr">
                    <a:solidFill>
                      <a:srgbClr val="E7EEF7"/>
                    </a:solidFill>
                  </a:tcPr>
                </a:tc>
                <a:tc>
                  <a:txBody>
                    <a:bodyPr/>
                    <a:lstStyle/>
                    <a:p>
                      <a:pPr algn="l" fontAlgn="b"/>
                      <a:r>
                        <a:rPr lang="en-US" sz="700" b="1" i="0" u="none" strike="noStrike" dirty="0" err="1" smtClean="0">
                          <a:solidFill>
                            <a:srgbClr val="000000"/>
                          </a:solidFill>
                          <a:effectLst/>
                          <a:latin typeface="+mj-lt"/>
                        </a:rPr>
                        <a:t>Hwasǒng</a:t>
                      </a:r>
                      <a:endParaRPr lang="en-US" sz="700" b="1" i="0" u="none" strike="noStrike" dirty="0">
                        <a:solidFill>
                          <a:srgbClr val="000000"/>
                        </a:solidFill>
                        <a:effectLst/>
                        <a:latin typeface="+mj-lt"/>
                      </a:endParaRP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Guangzhou</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Dhaka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Delhi</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London</a:t>
                      </a:r>
                    </a:p>
                  </a:txBody>
                  <a:tcPr marR="45720" marT="9144" marB="9144" anchor="ctr">
                    <a:solidFill>
                      <a:srgbClr val="E7EEF7"/>
                    </a:solidFill>
                  </a:tcPr>
                </a:tc>
                <a:tc>
                  <a:txBody>
                    <a:bodyPr/>
                    <a:lstStyle/>
                    <a:p>
                      <a:pPr algn="l" fontAlgn="b"/>
                      <a:r>
                        <a:rPr lang="en-US" sz="700" b="1" i="0" u="none" strike="noStrike" dirty="0" err="1" smtClean="0">
                          <a:solidFill>
                            <a:srgbClr val="000000"/>
                          </a:solidFill>
                          <a:effectLst/>
                          <a:latin typeface="+mj-lt"/>
                        </a:rPr>
                        <a:t>Rhein</a:t>
                      </a:r>
                      <a:r>
                        <a:rPr lang="en-US" sz="700" b="1" i="0" u="none" strike="noStrike" dirty="0" smtClean="0">
                          <a:solidFill>
                            <a:srgbClr val="000000"/>
                          </a:solidFill>
                          <a:effectLst/>
                          <a:latin typeface="+mj-lt"/>
                        </a:rPr>
                        <a:t>-Ruhr</a:t>
                      </a:r>
                      <a:endParaRPr lang="en-US" sz="700" b="1" i="0" u="none" strike="noStrike" dirty="0">
                        <a:solidFill>
                          <a:srgbClr val="000000"/>
                        </a:solidFill>
                        <a:effectLst/>
                        <a:latin typeface="+mj-lt"/>
                      </a:endParaRP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8</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Chicago</a:t>
                      </a:r>
                    </a:p>
                  </a:txBody>
                  <a:tcPr marR="45720" marT="9144" marB="9144" anchor="ctr">
                    <a:solidFill>
                      <a:srgbClr val="E2E2E3"/>
                    </a:solidFill>
                  </a:tcPr>
                </a:tc>
                <a:tc>
                  <a:txBody>
                    <a:bodyPr/>
                    <a:lstStyle/>
                    <a:p>
                      <a:pPr algn="l" fontAlgn="b"/>
                      <a:r>
                        <a:rPr lang="en-US" sz="700" b="1" i="0" u="none" strike="noStrike" dirty="0" err="1">
                          <a:solidFill>
                            <a:srgbClr val="000000"/>
                          </a:solidFill>
                          <a:effectLst/>
                          <a:latin typeface="+mj-lt"/>
                        </a:rPr>
                        <a:t>Asan</a:t>
                      </a:r>
                      <a:endParaRPr lang="en-US" sz="700" b="1" i="0" u="none" strike="noStrike" dirty="0">
                        <a:solidFill>
                          <a:srgbClr val="000000"/>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Nanjing</a:t>
                      </a:r>
                    </a:p>
                  </a:txBody>
                  <a:tcPr marR="45720" marT="9144" marB="9144" anchor="ctr">
                    <a:solidFill>
                      <a:srgbClr val="E2E2E3"/>
                    </a:solidFill>
                  </a:tcPr>
                </a:tc>
                <a:tc>
                  <a:txBody>
                    <a:bodyPr/>
                    <a:lstStyle/>
                    <a:p>
                      <a:pPr marL="0" marR="0" indent="0" algn="l" defTabSz="457146" rtl="0" eaLnBrk="1" fontAlgn="b" latinLnBrk="0" hangingPunct="1">
                        <a:lnSpc>
                          <a:spcPct val="100000"/>
                        </a:lnSpc>
                        <a:spcBef>
                          <a:spcPts val="0"/>
                        </a:spcBef>
                        <a:spcAft>
                          <a:spcPts val="0"/>
                        </a:spcAft>
                        <a:buClrTx/>
                        <a:buSzTx/>
                        <a:buFontTx/>
                        <a:buNone/>
                        <a:tabLst/>
                        <a:defRPr/>
                      </a:pPr>
                      <a:r>
                        <a:rPr lang="en-US" sz="700" b="1" i="0" u="none" strike="noStrike" kern="1200" dirty="0" smtClean="0">
                          <a:solidFill>
                            <a:srgbClr val="4E8ABE"/>
                          </a:solidFill>
                          <a:effectLst/>
                          <a:latin typeface="+mn-lt"/>
                          <a:ea typeface="+mn-ea"/>
                          <a:cs typeface="+mn-cs"/>
                        </a:rPr>
                        <a:t>São Paulo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Mexico City</a:t>
                      </a:r>
                      <a:r>
                        <a:rPr lang="en-US" sz="700" b="1" i="0" u="none" strike="noStrike" baseline="30000" dirty="0">
                          <a:solidFill>
                            <a:srgbClr val="4E8ABE"/>
                          </a:solidFill>
                          <a:effectLst/>
                          <a:latin typeface="+mj-lt"/>
                        </a:rPr>
                        <a:t>5</a:t>
                      </a:r>
                      <a:endParaRPr lang="en-US" sz="700" b="1" i="0" u="none" strike="noStrike" dirty="0">
                        <a:solidFill>
                          <a:srgbClr val="4E8ABE"/>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Mumbai</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Osaka </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9</a:t>
                      </a:r>
                    </a:p>
                  </a:txBody>
                  <a:tcPr marL="45720" marR="228600" marT="18288" marB="18288" anchor="ctr">
                    <a:lnL w="12700" cmpd="sng">
                      <a:noFill/>
                    </a:lnL>
                    <a:solidFill>
                      <a:srgbClr val="E7EEF7"/>
                    </a:solidFill>
                  </a:tcPr>
                </a:tc>
                <a:tc>
                  <a:txBody>
                    <a:bodyPr/>
                    <a:lstStyle/>
                    <a:p>
                      <a:pPr algn="l" fontAlgn="b"/>
                      <a:r>
                        <a:rPr lang="en-US" sz="700" b="1" i="0" u="none" strike="noStrike" dirty="0" err="1" smtClean="0">
                          <a:solidFill>
                            <a:srgbClr val="000000"/>
                          </a:solidFill>
                          <a:effectLst/>
                          <a:latin typeface="+mj-lt"/>
                        </a:rPr>
                        <a:t>Rhein</a:t>
                      </a:r>
                      <a:r>
                        <a:rPr lang="en-US" sz="700" b="1" i="0" u="none" strike="noStrike" dirty="0" smtClean="0">
                          <a:solidFill>
                            <a:srgbClr val="000000"/>
                          </a:solidFill>
                          <a:effectLst/>
                          <a:latin typeface="+mj-lt"/>
                        </a:rPr>
                        <a:t>-Ruhr</a:t>
                      </a:r>
                      <a:endParaRPr lang="en-US" sz="700" b="1" i="0" u="none" strike="noStrike" dirty="0">
                        <a:solidFill>
                          <a:srgbClr val="000000"/>
                        </a:solidFill>
                        <a:effectLst/>
                        <a:latin typeface="+mj-lt"/>
                      </a:endParaRP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San Jose</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Hangzhou</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Mexico City</a:t>
                      </a:r>
                      <a:r>
                        <a:rPr lang="en-US" sz="700" b="1" i="0" u="none" strike="noStrike" baseline="30000" dirty="0">
                          <a:solidFill>
                            <a:srgbClr val="4E8ABE"/>
                          </a:solidFill>
                          <a:effectLst/>
                          <a:latin typeface="+mj-lt"/>
                        </a:rPr>
                        <a:t>5</a:t>
                      </a:r>
                      <a:endParaRPr lang="en-US" sz="700" b="1" i="0" u="none" strike="noStrike" dirty="0">
                        <a:solidFill>
                          <a:srgbClr val="4E8ABE"/>
                        </a:solidFill>
                        <a:effectLst/>
                        <a:latin typeface="+mj-lt"/>
                      </a:endParaRP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New York </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Delhi</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Moscow</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10</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4E8ABE"/>
                          </a:solidFill>
                          <a:effectLst/>
                          <a:latin typeface="+mj-lt"/>
                        </a:rPr>
                        <a:t>Shenzhen</a:t>
                      </a:r>
                    </a:p>
                  </a:txBody>
                  <a:tcPr marR="45720" marT="9144" marB="9144" anchor="ctr">
                    <a:solidFill>
                      <a:srgbClr val="E2E2E3"/>
                    </a:solidFill>
                  </a:tcPr>
                </a:tc>
                <a:tc>
                  <a:txBody>
                    <a:bodyPr/>
                    <a:lstStyle/>
                    <a:p>
                      <a:pPr algn="l" fontAlgn="b"/>
                      <a:r>
                        <a:rPr lang="en-US" sz="700" b="1" i="0" u="none" strike="noStrike" dirty="0" err="1">
                          <a:solidFill>
                            <a:srgbClr val="000000"/>
                          </a:solidFill>
                          <a:effectLst/>
                          <a:latin typeface="+mj-lt"/>
                        </a:rPr>
                        <a:t>Yosu</a:t>
                      </a:r>
                      <a:endParaRPr lang="en-US" sz="700" b="1" i="0" u="none" strike="noStrike" dirty="0">
                        <a:solidFill>
                          <a:srgbClr val="000000"/>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Chengdu</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New York </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Manila</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Mexico City</a:t>
                      </a:r>
                      <a:r>
                        <a:rPr lang="en-US" sz="700" b="1" i="0" u="none" strike="noStrike" baseline="30000" dirty="0">
                          <a:solidFill>
                            <a:srgbClr val="4E8ABE"/>
                          </a:solidFill>
                          <a:effectLst/>
                          <a:latin typeface="+mj-lt"/>
                        </a:rPr>
                        <a:t>5</a:t>
                      </a:r>
                      <a:endParaRPr lang="en-US" sz="700" b="1" i="0" u="none" strike="noStrike" dirty="0">
                        <a:solidFill>
                          <a:srgbClr val="4E8ABE"/>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Mexico City</a:t>
                      </a:r>
                      <a:r>
                        <a:rPr lang="en-US" sz="700" b="1" i="0" u="none" strike="noStrike" baseline="30000" dirty="0">
                          <a:solidFill>
                            <a:srgbClr val="4E8ABE"/>
                          </a:solidFill>
                          <a:effectLst/>
                          <a:latin typeface="+mj-lt"/>
                        </a:rPr>
                        <a:t>5</a:t>
                      </a:r>
                      <a:endParaRPr lang="en-US" sz="700" b="1" i="0" u="none" strike="noStrike" dirty="0">
                        <a:solidFill>
                          <a:srgbClr val="4E8ABE"/>
                        </a:solidFill>
                        <a:effectLst/>
                        <a:latin typeface="+mj-lt"/>
                      </a:endParaRP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11</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4E8ABE"/>
                          </a:solidFill>
                          <a:effectLst/>
                          <a:latin typeface="+mj-lt"/>
                        </a:rPr>
                        <a:t>Tianjin</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Calgary</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Wuhan</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Chongqing</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Tokyo</a:t>
                      </a:r>
                    </a:p>
                  </a:txBody>
                  <a:tcPr marR="45720" marT="9144" marB="9144" anchor="ctr">
                    <a:solidFill>
                      <a:srgbClr val="E7EEF7"/>
                    </a:solidFill>
                  </a:tcPr>
                </a:tc>
                <a:tc>
                  <a:txBody>
                    <a:bodyPr/>
                    <a:lstStyle/>
                    <a:p>
                      <a:pPr algn="l" fontAlgn="b"/>
                      <a:r>
                        <a:rPr lang="en-US" sz="700" b="1" i="0" u="none" strike="noStrike" dirty="0" err="1" smtClean="0">
                          <a:solidFill>
                            <a:srgbClr val="000000"/>
                          </a:solidFill>
                          <a:effectLst/>
                          <a:latin typeface="+mj-lt"/>
                        </a:rPr>
                        <a:t>Rhein</a:t>
                      </a:r>
                      <a:r>
                        <a:rPr lang="en-US" sz="700" b="1" i="0" u="none" strike="noStrike" dirty="0" smtClean="0">
                          <a:solidFill>
                            <a:srgbClr val="000000"/>
                          </a:solidFill>
                          <a:effectLst/>
                          <a:latin typeface="+mj-lt"/>
                        </a:rPr>
                        <a:t>-Ruhr</a:t>
                      </a:r>
                      <a:endParaRPr lang="en-US" sz="700" b="1" i="0" u="none" strike="noStrike" dirty="0">
                        <a:solidFill>
                          <a:srgbClr val="000000"/>
                        </a:solidFill>
                        <a:effectLst/>
                        <a:latin typeface="+mj-lt"/>
                      </a:endParaRP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Los Angeles</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12</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Dallas</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Al-</a:t>
                      </a:r>
                      <a:r>
                        <a:rPr lang="en-US" sz="700" b="1" i="0" u="none" strike="noStrike" dirty="0" err="1">
                          <a:solidFill>
                            <a:srgbClr val="4E8ABE"/>
                          </a:solidFill>
                          <a:effectLst/>
                          <a:latin typeface="+mj-lt"/>
                        </a:rPr>
                        <a:t>Ayn</a:t>
                      </a:r>
                      <a:endParaRPr lang="en-US" sz="700" b="1" i="0" u="none" strike="noStrike" dirty="0">
                        <a:solidFill>
                          <a:srgbClr val="4E8ABE"/>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London </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Karachi</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Cairo</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Paris</a:t>
                      </a:r>
                    </a:p>
                  </a:txBody>
                  <a:tcPr marR="45720" marT="9144" marB="9144" anchor="ctr">
                    <a:solidFill>
                      <a:srgbClr val="E2E2E3"/>
                    </a:solidFill>
                  </a:tcPr>
                </a:tc>
                <a:tc>
                  <a:txBody>
                    <a:bodyPr/>
                    <a:lstStyle/>
                    <a:p>
                      <a:pPr algn="l" fontAlgn="b"/>
                      <a:r>
                        <a:rPr lang="en-US" sz="700" b="1" i="0" u="none" strike="noStrike" kern="1200" dirty="0" smtClean="0">
                          <a:solidFill>
                            <a:srgbClr val="4E8ABE"/>
                          </a:solidFill>
                          <a:effectLst/>
                          <a:latin typeface="+mn-lt"/>
                          <a:ea typeface="+mn-ea"/>
                          <a:cs typeface="+mn-cs"/>
                        </a:rPr>
                        <a:t>São Paulo</a:t>
                      </a:r>
                      <a:endParaRPr lang="en-US" sz="700" b="1" i="0" u="none" strike="noStrike" kern="1200" dirty="0">
                        <a:solidFill>
                          <a:srgbClr val="4E8ABE"/>
                        </a:solidFill>
                        <a:effectLst/>
                        <a:latin typeface="+mn-lt"/>
                        <a:ea typeface="+mn-ea"/>
                        <a:cs typeface="+mn-cs"/>
                      </a:endParaRP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13</a:t>
                      </a:r>
                    </a:p>
                  </a:txBody>
                  <a:tcPr marL="45720" marR="228600" marT="18288" marB="18288" anchor="ctr">
                    <a:lnL w="12700" cmpd="sng">
                      <a:noFill/>
                    </a:lnL>
                    <a:solidFill>
                      <a:srgbClr val="E7EEF7"/>
                    </a:solidFill>
                  </a:tcPr>
                </a:tc>
                <a:tc>
                  <a:txBody>
                    <a:bodyPr/>
                    <a:lstStyle/>
                    <a:p>
                      <a:pPr algn="l" fontAlgn="b"/>
                      <a:r>
                        <a:rPr lang="en-US" sz="700" b="1" i="0" u="none" strike="noStrike">
                          <a:solidFill>
                            <a:srgbClr val="000000"/>
                          </a:solidFill>
                          <a:effectLst/>
                          <a:latin typeface="+mj-lt"/>
                        </a:rPr>
                        <a:t>Washington, D.C.</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Edinburgh</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Los Angeles</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Kinshasa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Lahore</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Kolkata</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Seoul</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14</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Houston</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Charlotte</a:t>
                      </a:r>
                    </a:p>
                  </a:txBody>
                  <a:tcPr marR="45720" marT="9144" marB="9144" anchor="ctr">
                    <a:solidFill>
                      <a:srgbClr val="E2E2E3"/>
                    </a:solidFill>
                  </a:tcPr>
                </a:tc>
                <a:tc>
                  <a:txBody>
                    <a:bodyPr/>
                    <a:lstStyle/>
                    <a:p>
                      <a:pPr algn="l" fontAlgn="b"/>
                      <a:r>
                        <a:rPr lang="en-US" sz="700" b="1" i="0" u="none" strike="noStrike" dirty="0" err="1">
                          <a:solidFill>
                            <a:srgbClr val="4E8ABE"/>
                          </a:solidFill>
                          <a:effectLst/>
                          <a:latin typeface="+mj-lt"/>
                        </a:rPr>
                        <a:t>Foshan</a:t>
                      </a:r>
                      <a:endParaRPr lang="en-US" sz="700" b="1" i="0" u="none" strike="noStrike" dirty="0">
                        <a:solidFill>
                          <a:srgbClr val="4E8ABE"/>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London </a:t>
                      </a:r>
                    </a:p>
                  </a:txBody>
                  <a:tcPr marR="45720" marT="9144" marB="9144" anchor="ctr">
                    <a:solidFill>
                      <a:srgbClr val="E2E2E3"/>
                    </a:solidFill>
                  </a:tcPr>
                </a:tc>
                <a:tc>
                  <a:txBody>
                    <a:bodyPr/>
                    <a:lstStyle/>
                    <a:p>
                      <a:pPr algn="l" fontAlgn="b"/>
                      <a:r>
                        <a:rPr lang="en-US" sz="700" b="1" i="0" u="none" strike="noStrike" kern="1200" dirty="0" smtClean="0">
                          <a:solidFill>
                            <a:srgbClr val="4E8ABE"/>
                          </a:solidFill>
                          <a:effectLst/>
                          <a:latin typeface="+mn-lt"/>
                          <a:ea typeface="+mn-ea"/>
                          <a:cs typeface="+mn-cs"/>
                        </a:rPr>
                        <a:t>São Paulo</a:t>
                      </a:r>
                      <a:endParaRPr lang="en-US" sz="700" b="1" i="0" u="none" strike="noStrike" kern="1200" dirty="0">
                        <a:solidFill>
                          <a:srgbClr val="4E8ABE"/>
                        </a:solidFill>
                        <a:effectLst/>
                        <a:latin typeface="+mn-lt"/>
                        <a:ea typeface="+mn-ea"/>
                        <a:cs typeface="+mn-cs"/>
                      </a:endParaRP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Lagos</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Chicago </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15</a:t>
                      </a:r>
                    </a:p>
                  </a:txBody>
                  <a:tcPr marL="45720" marR="228600" marT="18288" marB="18288" anchor="ctr">
                    <a:lnL w="12700" cmpd="sng">
                      <a:noFill/>
                    </a:lnL>
                    <a:solidFill>
                      <a:srgbClr val="E7EEF7"/>
                    </a:solidFill>
                  </a:tcPr>
                </a:tc>
                <a:tc>
                  <a:txBody>
                    <a:bodyPr/>
                    <a:lstStyle/>
                    <a:p>
                      <a:pPr algn="l" fontAlgn="b"/>
                      <a:r>
                        <a:rPr lang="en-US" sz="700" b="1" i="0" u="none" strike="noStrike" kern="1200" dirty="0" smtClean="0">
                          <a:solidFill>
                            <a:srgbClr val="4E8ABE"/>
                          </a:solidFill>
                          <a:effectLst/>
                          <a:latin typeface="+mn-lt"/>
                          <a:ea typeface="+mn-ea"/>
                          <a:cs typeface="+mn-cs"/>
                        </a:rPr>
                        <a:t>São Paulo</a:t>
                      </a:r>
                      <a:endParaRPr lang="en-US" sz="700" b="1" i="0" u="none" strike="noStrike" kern="1200" dirty="0">
                        <a:solidFill>
                          <a:srgbClr val="4E8ABE"/>
                        </a:solidFill>
                        <a:effectLst/>
                        <a:latin typeface="+mn-lt"/>
                        <a:ea typeface="+mn-ea"/>
                        <a:cs typeface="+mn-cs"/>
                      </a:endParaRP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San Francisco</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Taipei</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Lagos</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Kabul</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Osaka</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Milan</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16</a:t>
                      </a:r>
                    </a:p>
                  </a:txBody>
                  <a:tcPr marL="45720" marR="228600" marT="18288" marB="18288" anchor="ctr">
                    <a:lnL w="12700" cmpd="sng">
                      <a:noFill/>
                    </a:lnL>
                    <a:solidFill>
                      <a:srgbClr val="E2E2E3"/>
                    </a:solidFill>
                  </a:tcPr>
                </a:tc>
                <a:tc>
                  <a:txBody>
                    <a:bodyPr/>
                    <a:lstStyle/>
                    <a:p>
                      <a:pPr algn="l" fontAlgn="b"/>
                      <a:r>
                        <a:rPr lang="en-US" sz="700" b="1" i="0" u="none" strike="noStrike">
                          <a:solidFill>
                            <a:srgbClr val="4E8ABE"/>
                          </a:solidFill>
                          <a:effectLst/>
                          <a:latin typeface="+mj-lt"/>
                        </a:rPr>
                        <a:t>Moscow</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Durham</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Delhi</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Cairo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Buenos Aires</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Dhaka</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Mumbai</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17</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4E8ABE"/>
                          </a:solidFill>
                          <a:effectLst/>
                          <a:latin typeface="+mj-lt"/>
                        </a:rPr>
                        <a:t>Chongqing</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Ulsan</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Moscow</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Manila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Luanda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Tianjin</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Cairo</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18</a:t>
                      </a:r>
                    </a:p>
                  </a:txBody>
                  <a:tcPr marL="45720" marR="228600" marT="18288" marB="18288" anchor="ctr">
                    <a:lnL w="12700" cmpd="sng">
                      <a:noFill/>
                    </a:lnL>
                    <a:solidFill>
                      <a:srgbClr val="E2E2E3"/>
                    </a:solidFill>
                  </a:tcPr>
                </a:tc>
                <a:tc>
                  <a:txBody>
                    <a:bodyPr/>
                    <a:lstStyle/>
                    <a:p>
                      <a:pPr algn="l" fontAlgn="b"/>
                      <a:r>
                        <a:rPr lang="en-US" sz="700" b="1" i="0" u="none" strike="noStrike">
                          <a:solidFill>
                            <a:srgbClr val="000000"/>
                          </a:solidFill>
                          <a:effectLst/>
                          <a:latin typeface="+mj-lt"/>
                        </a:rPr>
                        <a:t>Randstad</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Washington, D.C.</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Singapore</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Shenzhen</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London</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Shenzhen</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Hong Kong</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19</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4E8ABE"/>
                          </a:solidFill>
                          <a:effectLst/>
                          <a:latin typeface="+mj-lt"/>
                        </a:rPr>
                        <a:t>Guangzhou</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Boston</a:t>
                      </a:r>
                    </a:p>
                  </a:txBody>
                  <a:tcPr marR="45720" marT="9144" marB="9144" anchor="ctr">
                    <a:solidFill>
                      <a:srgbClr val="E7EEF7"/>
                    </a:solidFill>
                  </a:tcPr>
                </a:tc>
                <a:tc>
                  <a:txBody>
                    <a:bodyPr/>
                    <a:lstStyle/>
                    <a:p>
                      <a:pPr algn="l" fontAlgn="b"/>
                      <a:r>
                        <a:rPr lang="en-US" sz="700" b="1" i="0" u="none" strike="noStrike" kern="1200" dirty="0" smtClean="0">
                          <a:solidFill>
                            <a:srgbClr val="4E8ABE"/>
                          </a:solidFill>
                          <a:effectLst/>
                          <a:latin typeface="+mn-lt"/>
                          <a:ea typeface="+mn-ea"/>
                          <a:cs typeface="+mn-cs"/>
                        </a:rPr>
                        <a:t>São Paulo</a:t>
                      </a:r>
                      <a:endParaRPr lang="en-US" sz="700" b="1" i="0" u="none" strike="noStrike" kern="1200" dirty="0">
                        <a:solidFill>
                          <a:srgbClr val="4E8ABE"/>
                        </a:solidFill>
                        <a:effectLst/>
                        <a:latin typeface="+mn-lt"/>
                        <a:ea typeface="+mn-ea"/>
                        <a:cs typeface="+mn-cs"/>
                      </a:endParaRP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Los Angeles</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Los Angeles</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Moscow</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Taipei</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20</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4E8ABE"/>
                          </a:solidFill>
                          <a:effectLst/>
                          <a:latin typeface="+mj-lt"/>
                        </a:rPr>
                        <a:t>Mexico City</a:t>
                      </a:r>
                      <a:r>
                        <a:rPr lang="en-US" sz="700" b="1" i="0" u="none" strike="noStrike" baseline="30000" dirty="0">
                          <a:solidFill>
                            <a:srgbClr val="4E8ABE"/>
                          </a:solidFill>
                          <a:effectLst/>
                          <a:latin typeface="+mj-lt"/>
                        </a:rPr>
                        <a:t>5</a:t>
                      </a:r>
                      <a:endParaRPr lang="en-US" sz="700" b="1" i="0" u="none" strike="noStrike" dirty="0">
                        <a:solidFill>
                          <a:srgbClr val="4E8ABE"/>
                        </a:solidFill>
                        <a:effectLst/>
                        <a:latin typeface="+mj-lt"/>
                      </a:endParaRP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Belfast</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Tokyo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Buenos Aires</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Colombo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Chengdu</a:t>
                      </a:r>
                    </a:p>
                  </a:txBody>
                  <a:tcPr marR="45720" marT="9144" marB="9144" anchor="ctr">
                    <a:solidFill>
                      <a:srgbClr val="E2E2E3"/>
                    </a:solidFill>
                  </a:tcPr>
                </a:tc>
                <a:tc>
                  <a:txBody>
                    <a:bodyPr/>
                    <a:lstStyle/>
                    <a:p>
                      <a:pPr algn="l" fontAlgn="b"/>
                      <a:r>
                        <a:rPr lang="en-US" sz="700" b="1" i="0" u="none" strike="noStrike" dirty="0" err="1" smtClean="0">
                          <a:solidFill>
                            <a:srgbClr val="000000"/>
                          </a:solidFill>
                          <a:effectLst/>
                          <a:latin typeface="+mj-lt"/>
                        </a:rPr>
                        <a:t>Randstad</a:t>
                      </a:r>
                      <a:endParaRPr lang="en-US" sz="700" b="1" i="0" u="none" strike="noStrike" dirty="0">
                        <a:solidFill>
                          <a:srgbClr val="000000"/>
                        </a:solidFill>
                        <a:effectLst/>
                        <a:latin typeface="+mj-lt"/>
                      </a:endParaRP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21</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000000"/>
                          </a:solidFill>
                          <a:effectLst/>
                          <a:latin typeface="+mj-lt"/>
                        </a:rPr>
                        <a:t>Osaka</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New York</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Shenyang</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Rio de Janeiro</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Baghdad</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Cairo</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Shenzhen</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22</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Philadelphia</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Grande </a:t>
                      </a:r>
                      <a:r>
                        <a:rPr lang="en-US" sz="700" b="1" i="0" u="none" strike="noStrike" dirty="0" err="1" smtClean="0">
                          <a:solidFill>
                            <a:srgbClr val="000000"/>
                          </a:solidFill>
                          <a:effectLst/>
                          <a:latin typeface="+mj-lt"/>
                        </a:rPr>
                        <a:t>Vitória</a:t>
                      </a:r>
                      <a:endParaRPr lang="en-US" sz="700" b="1" i="0" u="none" strike="noStrike" dirty="0">
                        <a:solidFill>
                          <a:srgbClr val="000000"/>
                        </a:solidFill>
                        <a:effectLst/>
                        <a:latin typeface="+mj-lt"/>
                      </a:endParaRP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Xi'an</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Tianjin</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Shanghai</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Rio de Janeiro</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Istanbul</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23</a:t>
                      </a:r>
                    </a:p>
                  </a:txBody>
                  <a:tcPr marL="45720" marR="228600" marT="18288" marB="18288" anchor="ctr">
                    <a:lnL w="12700" cmpd="sng">
                      <a:noFill/>
                    </a:lnL>
                    <a:solidFill>
                      <a:srgbClr val="E7EEF7"/>
                    </a:solidFill>
                  </a:tcPr>
                </a:tc>
                <a:tc>
                  <a:txBody>
                    <a:bodyPr/>
                    <a:lstStyle/>
                    <a:p>
                      <a:pPr algn="l" fontAlgn="b"/>
                      <a:r>
                        <a:rPr lang="en-US" sz="700" b="1" i="0" u="none" strike="noStrike" dirty="0">
                          <a:solidFill>
                            <a:srgbClr val="000000"/>
                          </a:solidFill>
                          <a:effectLst/>
                          <a:latin typeface="+mj-lt"/>
                        </a:rPr>
                        <a:t>Boston</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Canberra</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Dongguan</a:t>
                      </a:r>
                    </a:p>
                  </a:txBody>
                  <a:tcPr marR="45720" marT="9144" marB="9144" anchor="ctr">
                    <a:solidFill>
                      <a:srgbClr val="E7EEF7"/>
                    </a:solidFill>
                  </a:tcPr>
                </a:tc>
                <a:tc>
                  <a:txBody>
                    <a:bodyPr/>
                    <a:lstStyle/>
                    <a:p>
                      <a:pPr algn="l" fontAlgn="b"/>
                      <a:r>
                        <a:rPr lang="en-US" sz="700" b="1" i="0" u="none" strike="noStrike">
                          <a:solidFill>
                            <a:srgbClr val="000000"/>
                          </a:solidFill>
                          <a:effectLst/>
                          <a:latin typeface="+mj-lt"/>
                        </a:rPr>
                        <a:t>Paris</a:t>
                      </a:r>
                    </a:p>
                  </a:txBody>
                  <a:tcPr marR="45720" marT="9144" marB="9144" anchor="ctr">
                    <a:solidFill>
                      <a:srgbClr val="E7EEF7"/>
                    </a:solidFill>
                  </a:tcPr>
                </a:tc>
                <a:tc>
                  <a:txBody>
                    <a:bodyPr/>
                    <a:lstStyle/>
                    <a:p>
                      <a:pPr algn="l" fontAlgn="b"/>
                      <a:r>
                        <a:rPr lang="en-US" sz="700" b="1" i="0" u="none" strike="noStrike" dirty="0">
                          <a:solidFill>
                            <a:srgbClr val="000000"/>
                          </a:solidFill>
                          <a:effectLst/>
                          <a:latin typeface="+mj-lt"/>
                        </a:rPr>
                        <a:t>Paris</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Wuhan</a:t>
                      </a:r>
                    </a:p>
                  </a:txBody>
                  <a:tcPr marR="45720" marT="9144" marB="9144" anchor="ctr">
                    <a:solidFill>
                      <a:srgbClr val="E7EEF7"/>
                    </a:solidFill>
                  </a:tcPr>
                </a:tc>
                <a:tc>
                  <a:txBody>
                    <a:bodyPr/>
                    <a:lstStyle/>
                    <a:p>
                      <a:pPr algn="l" fontAlgn="b"/>
                      <a:r>
                        <a:rPr lang="en-US" sz="700" b="1" i="0" u="none" strike="noStrike" dirty="0">
                          <a:solidFill>
                            <a:srgbClr val="4E8ABE"/>
                          </a:solidFill>
                          <a:effectLst/>
                          <a:latin typeface="+mj-lt"/>
                        </a:rPr>
                        <a:t>Delhi</a:t>
                      </a:r>
                    </a:p>
                  </a:txBody>
                  <a:tcPr marR="45720" marT="9144" marB="9144" anchor="ctr">
                    <a:lnR w="12700" cmpd="sng">
                      <a:noFill/>
                    </a:lnR>
                    <a:solidFill>
                      <a:srgbClr val="E7EEF7"/>
                    </a:solidFill>
                  </a:tcPr>
                </a:tc>
              </a:tr>
              <a:tr h="131521">
                <a:tc>
                  <a:txBody>
                    <a:bodyPr/>
                    <a:lstStyle/>
                    <a:p>
                      <a:pPr algn="r" fontAlgn="b"/>
                      <a:r>
                        <a:rPr lang="en-US" sz="700" b="1" i="0" u="none" strike="noStrike" dirty="0">
                          <a:solidFill>
                            <a:srgbClr val="6D6E71"/>
                          </a:solidFill>
                          <a:effectLst/>
                          <a:latin typeface="+mj-lt"/>
                        </a:rPr>
                        <a:t>24</a:t>
                      </a:r>
                    </a:p>
                  </a:txBody>
                  <a:tcPr marL="45720" marR="228600" marT="18288" marB="18288" anchor="ctr">
                    <a:lnL w="12700" cmpd="sng">
                      <a:noFill/>
                    </a:lnL>
                    <a:solidFill>
                      <a:srgbClr val="E2E2E3"/>
                    </a:solidFill>
                  </a:tcPr>
                </a:tc>
                <a:tc>
                  <a:txBody>
                    <a:bodyPr/>
                    <a:lstStyle/>
                    <a:p>
                      <a:pPr algn="l" fontAlgn="b"/>
                      <a:r>
                        <a:rPr lang="en-US" sz="700" b="1" i="0" u="none" strike="noStrike" dirty="0">
                          <a:solidFill>
                            <a:srgbClr val="000000"/>
                          </a:solidFill>
                          <a:effectLst/>
                          <a:latin typeface="+mj-lt"/>
                        </a:rPr>
                        <a:t>San Francisco</a:t>
                      </a:r>
                    </a:p>
                  </a:txBody>
                  <a:tcPr marR="45720" marT="9144" marB="9144" anchor="ctr">
                    <a:solidFill>
                      <a:srgbClr val="E2E2E3"/>
                    </a:solidFill>
                  </a:tcPr>
                </a:tc>
                <a:tc>
                  <a:txBody>
                    <a:bodyPr/>
                    <a:lstStyle/>
                    <a:p>
                      <a:pPr algn="l" fontAlgn="b"/>
                      <a:r>
                        <a:rPr lang="en-US" sz="700" b="1" i="0" u="none" strike="noStrike">
                          <a:solidFill>
                            <a:srgbClr val="000000"/>
                          </a:solidFill>
                          <a:effectLst/>
                          <a:latin typeface="+mj-lt"/>
                        </a:rPr>
                        <a:t>Seattle</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Mumbai</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Jakarta</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Jakarta</a:t>
                      </a:r>
                    </a:p>
                  </a:txBody>
                  <a:tcPr marR="45720" marT="9144" marB="9144" anchor="ctr">
                    <a:solidFill>
                      <a:srgbClr val="E2E2E3"/>
                    </a:solidFill>
                  </a:tcPr>
                </a:tc>
                <a:tc>
                  <a:txBody>
                    <a:bodyPr/>
                    <a:lstStyle/>
                    <a:p>
                      <a:pPr algn="l" fontAlgn="b"/>
                      <a:r>
                        <a:rPr lang="en-US" sz="700" b="1" i="0" u="none" strike="noStrike" dirty="0">
                          <a:solidFill>
                            <a:srgbClr val="000000"/>
                          </a:solidFill>
                          <a:effectLst/>
                          <a:latin typeface="+mj-lt"/>
                        </a:rPr>
                        <a:t>Los Angeles</a:t>
                      </a:r>
                    </a:p>
                  </a:txBody>
                  <a:tcPr marR="45720" marT="9144" marB="9144" anchor="ctr">
                    <a:solidFill>
                      <a:srgbClr val="E2E2E3"/>
                    </a:solidFill>
                  </a:tcPr>
                </a:tc>
                <a:tc>
                  <a:txBody>
                    <a:bodyPr/>
                    <a:lstStyle/>
                    <a:p>
                      <a:pPr algn="l" fontAlgn="b"/>
                      <a:r>
                        <a:rPr lang="en-US" sz="700" b="1" i="0" u="none" strike="noStrike" dirty="0">
                          <a:solidFill>
                            <a:srgbClr val="4E8ABE"/>
                          </a:solidFill>
                          <a:effectLst/>
                          <a:latin typeface="+mj-lt"/>
                        </a:rPr>
                        <a:t>Buenos Aires</a:t>
                      </a:r>
                    </a:p>
                  </a:txBody>
                  <a:tcPr marR="45720" marT="9144" marB="9144" anchor="ctr">
                    <a:lnR w="12700" cmpd="sng">
                      <a:noFill/>
                    </a:lnR>
                    <a:solidFill>
                      <a:srgbClr val="E2E2E3"/>
                    </a:solidFill>
                  </a:tcPr>
                </a:tc>
              </a:tr>
              <a:tr h="131521">
                <a:tc>
                  <a:txBody>
                    <a:bodyPr/>
                    <a:lstStyle/>
                    <a:p>
                      <a:pPr algn="r" fontAlgn="b"/>
                      <a:r>
                        <a:rPr lang="en-US" sz="700" b="1" i="0" u="none" strike="noStrike" dirty="0">
                          <a:solidFill>
                            <a:srgbClr val="6D6E71"/>
                          </a:solidFill>
                          <a:effectLst/>
                          <a:latin typeface="+mj-lt"/>
                        </a:rPr>
                        <a:t>25</a:t>
                      </a:r>
                    </a:p>
                  </a:txBody>
                  <a:tcPr marL="45720" marR="228600" marT="18288" marB="18288" anchor="ctr">
                    <a:lnL w="12700" cmpd="sng">
                      <a:noFill/>
                    </a:lnL>
                    <a:lnB w="12700" cmpd="sng">
                      <a:noFill/>
                    </a:lnB>
                    <a:solidFill>
                      <a:srgbClr val="E7EEF7"/>
                    </a:solidFill>
                  </a:tcPr>
                </a:tc>
                <a:tc>
                  <a:txBody>
                    <a:bodyPr/>
                    <a:lstStyle/>
                    <a:p>
                      <a:pPr algn="l" fontAlgn="b"/>
                      <a:r>
                        <a:rPr lang="en-US" sz="700" b="1" i="0" u="none" strike="noStrike" dirty="0">
                          <a:solidFill>
                            <a:srgbClr val="4E8ABE"/>
                          </a:solidFill>
                          <a:effectLst/>
                          <a:latin typeface="+mj-lt"/>
                        </a:rPr>
                        <a:t>Hong Kong</a:t>
                      </a:r>
                    </a:p>
                  </a:txBody>
                  <a:tcPr marR="45720" marT="9144" marB="9144" anchor="ctr">
                    <a:lnB w="12700" cmpd="sng">
                      <a:noFill/>
                    </a:lnB>
                    <a:solidFill>
                      <a:srgbClr val="E7EEF7"/>
                    </a:solidFill>
                  </a:tcPr>
                </a:tc>
                <a:tc>
                  <a:txBody>
                    <a:bodyPr/>
                    <a:lstStyle/>
                    <a:p>
                      <a:pPr algn="l" fontAlgn="b"/>
                      <a:r>
                        <a:rPr lang="en-US" sz="700" b="1" i="0" u="none" strike="noStrike">
                          <a:solidFill>
                            <a:srgbClr val="000000"/>
                          </a:solidFill>
                          <a:effectLst/>
                          <a:latin typeface="+mj-lt"/>
                        </a:rPr>
                        <a:t>Zurich</a:t>
                      </a:r>
                    </a:p>
                  </a:txBody>
                  <a:tcPr marR="45720" marT="9144" marB="9144" anchor="ctr">
                    <a:lnB w="12700" cmpd="sng">
                      <a:noFill/>
                    </a:lnB>
                    <a:solidFill>
                      <a:srgbClr val="E7EEF7"/>
                    </a:solidFill>
                  </a:tcPr>
                </a:tc>
                <a:tc>
                  <a:txBody>
                    <a:bodyPr/>
                    <a:lstStyle/>
                    <a:p>
                      <a:pPr algn="l" fontAlgn="b"/>
                      <a:r>
                        <a:rPr lang="en-US" sz="700" b="1" i="0" u="none" strike="noStrike" dirty="0">
                          <a:solidFill>
                            <a:srgbClr val="4E8ABE"/>
                          </a:solidFill>
                          <a:effectLst/>
                          <a:latin typeface="+mj-lt"/>
                        </a:rPr>
                        <a:t>Hong Kong</a:t>
                      </a:r>
                    </a:p>
                  </a:txBody>
                  <a:tcPr marR="45720" marT="9144" marB="9144" anchor="ctr">
                    <a:lnB w="12700" cmpd="sng">
                      <a:noFill/>
                    </a:lnB>
                    <a:solidFill>
                      <a:srgbClr val="E7EEF7"/>
                    </a:solidFill>
                  </a:tcPr>
                </a:tc>
                <a:tc>
                  <a:txBody>
                    <a:bodyPr/>
                    <a:lstStyle/>
                    <a:p>
                      <a:pPr algn="l" fontAlgn="b"/>
                      <a:r>
                        <a:rPr lang="en-US" sz="700" b="1" i="0" u="none" strike="noStrike" dirty="0">
                          <a:solidFill>
                            <a:srgbClr val="4E8ABE"/>
                          </a:solidFill>
                          <a:effectLst/>
                          <a:latin typeface="+mj-lt"/>
                        </a:rPr>
                        <a:t>Istanbul</a:t>
                      </a:r>
                    </a:p>
                  </a:txBody>
                  <a:tcPr marR="45720" marT="9144" marB="9144" anchor="ctr">
                    <a:lnB w="12700" cmpd="sng">
                      <a:noFill/>
                    </a:lnB>
                    <a:solidFill>
                      <a:srgbClr val="E7EEF7"/>
                    </a:solidFill>
                  </a:tcPr>
                </a:tc>
                <a:tc>
                  <a:txBody>
                    <a:bodyPr/>
                    <a:lstStyle/>
                    <a:p>
                      <a:pPr algn="l" fontAlgn="b"/>
                      <a:r>
                        <a:rPr lang="en-US" sz="700" b="1" i="0" u="none" strike="noStrike" dirty="0">
                          <a:solidFill>
                            <a:srgbClr val="4E8ABE"/>
                          </a:solidFill>
                          <a:effectLst/>
                          <a:latin typeface="+mj-lt"/>
                        </a:rPr>
                        <a:t>Istanbul</a:t>
                      </a:r>
                    </a:p>
                  </a:txBody>
                  <a:tcPr marR="45720" marT="9144" marB="9144" anchor="ctr">
                    <a:lnB w="12700" cmpd="sng">
                      <a:noFill/>
                    </a:lnB>
                    <a:solidFill>
                      <a:srgbClr val="E7EEF7"/>
                    </a:solidFill>
                  </a:tcPr>
                </a:tc>
                <a:tc>
                  <a:txBody>
                    <a:bodyPr/>
                    <a:lstStyle/>
                    <a:p>
                      <a:pPr algn="l" fontAlgn="b"/>
                      <a:r>
                        <a:rPr lang="en-US" sz="700" b="1" i="0" u="none" strike="noStrike" dirty="0">
                          <a:solidFill>
                            <a:srgbClr val="4E8ABE"/>
                          </a:solidFill>
                          <a:effectLst/>
                          <a:latin typeface="+mj-lt"/>
                        </a:rPr>
                        <a:t>Buenos Aires</a:t>
                      </a:r>
                    </a:p>
                  </a:txBody>
                  <a:tcPr marR="45720" marT="9144" marB="9144" anchor="ctr">
                    <a:lnB w="12700" cmpd="sng">
                      <a:noFill/>
                    </a:lnB>
                    <a:solidFill>
                      <a:srgbClr val="E7EEF7"/>
                    </a:solidFill>
                  </a:tcPr>
                </a:tc>
                <a:tc>
                  <a:txBody>
                    <a:bodyPr/>
                    <a:lstStyle/>
                    <a:p>
                      <a:pPr algn="l" fontAlgn="b"/>
                      <a:r>
                        <a:rPr lang="en-US" sz="700" b="1" i="0" u="none" strike="noStrike" dirty="0">
                          <a:solidFill>
                            <a:srgbClr val="000000"/>
                          </a:solidFill>
                          <a:effectLst/>
                          <a:latin typeface="+mj-lt"/>
                        </a:rPr>
                        <a:t>Madrid</a:t>
                      </a:r>
                    </a:p>
                  </a:txBody>
                  <a:tcPr marR="45720" marT="9144" marB="9144" anchor="ctr">
                    <a:lnR w="12700" cmpd="sng">
                      <a:noFill/>
                    </a:lnR>
                    <a:lnB w="12700" cmpd="sng">
                      <a:noFill/>
                    </a:lnB>
                    <a:solidFill>
                      <a:srgbClr val="E7EEF7"/>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946984592"/>
              </p:ext>
            </p:extLst>
          </p:nvPr>
        </p:nvGraphicFramePr>
        <p:xfrm>
          <a:off x="7596633" y="1768513"/>
          <a:ext cx="1466978" cy="177800"/>
        </p:xfrm>
        <a:graphic>
          <a:graphicData uri="http://schemas.openxmlformats.org/drawingml/2006/table">
            <a:tbl>
              <a:tblPr firstRow="1" bandRow="1">
                <a:tableStyleId>{5C22544A-7EE6-4342-B048-85BDC9FD1C3A}</a:tableStyleId>
              </a:tblPr>
              <a:tblGrid>
                <a:gridCol w="218993"/>
                <a:gridCol w="1247985"/>
              </a:tblGrid>
              <a:tr h="131573">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8ABD5"/>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Developing regions</a:t>
                      </a:r>
                      <a:endParaRPr lang="en-US" sz="1000" b="0" baseline="30000" dirty="0" smtClean="0">
                        <a:solidFill>
                          <a:srgbClr val="000000"/>
                        </a:solidFill>
                      </a:endParaRP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Footer Placeholder 4"/>
          <p:cNvSpPr>
            <a:spLocks noGrp="1"/>
          </p:cNvSpPr>
          <p:nvPr>
            <p:ph type="ftr" sz="quarter" idx="11"/>
          </p:nvPr>
        </p:nvSpPr>
        <p:spPr>
          <a:xfrm>
            <a:off x="458789" y="6176865"/>
            <a:ext cx="4365138" cy="669446"/>
          </a:xfrm>
        </p:spPr>
        <p:txBody>
          <a:bodyPr/>
          <a:lstStyle/>
          <a:p>
            <a:r>
              <a:rPr lang="en-US" dirty="0" smtClean="0"/>
              <a:t>1  Developed regions comprise the United States and Canada, Western Europe, Australia, Japan and South Korea.</a:t>
            </a:r>
            <a:br>
              <a:rPr lang="en-US" dirty="0" smtClean="0"/>
            </a:br>
            <a:r>
              <a:rPr lang="en-US" dirty="0" smtClean="0"/>
              <a:t>2  GDP, per capita GDP in 2012, and GDP growth 2007 to 2025 in predicted real exchange rate.</a:t>
            </a:r>
            <a:br>
              <a:rPr lang="en-US" dirty="0" smtClean="0"/>
            </a:br>
            <a:r>
              <a:rPr lang="en-US" dirty="0" smtClean="0"/>
              <a:t>3  Population below age 15.</a:t>
            </a:r>
            <a:br>
              <a:rPr lang="en-US" dirty="0" smtClean="0"/>
            </a:br>
            <a:r>
              <a:rPr lang="en-US" dirty="0" smtClean="0"/>
              <a:t>4  Households with annual incomes greater than $20,000 in purchasing power parity (PPP) terms.</a:t>
            </a:r>
            <a:br>
              <a:rPr lang="en-US" dirty="0" smtClean="0"/>
            </a:br>
            <a:r>
              <a:rPr lang="en-US" dirty="0" smtClean="0"/>
              <a:t>5  Mexico City metropolitan region.</a:t>
            </a:r>
            <a:endParaRPr lang="en-US" dirty="0"/>
          </a:p>
        </p:txBody>
      </p:sp>
      <p:sp>
        <p:nvSpPr>
          <p:cNvPr id="18" name="Footer Placeholder 4"/>
          <p:cNvSpPr txBox="1">
            <a:spLocks/>
          </p:cNvSpPr>
          <p:nvPr/>
        </p:nvSpPr>
        <p:spPr>
          <a:xfrm>
            <a:off x="5402424" y="6548910"/>
            <a:ext cx="4189251" cy="297401"/>
          </a:xfrm>
          <a:prstGeom prst="rect">
            <a:avLst/>
          </a:prstGeom>
        </p:spPr>
        <p:txBody>
          <a:bodyPr vert="horz" lIns="0" tIns="0" rIns="0" bIns="0" rtlCol="0" anchor="b" anchorCtr="0"/>
          <a:lstStyle>
            <a:defPPr>
              <a:defRPr lang="en-GB"/>
            </a:defPPr>
            <a:lvl1pPr algn="l" rtl="0" eaLnBrk="0" fontAlgn="base" hangingPunct="0">
              <a:spcBef>
                <a:spcPct val="50000"/>
              </a:spcBef>
              <a:spcAft>
                <a:spcPct val="0"/>
              </a:spcAft>
              <a:defRPr sz="800" b="0" kern="1200">
                <a:solidFill>
                  <a:srgbClr val="000000"/>
                </a:solidFill>
                <a:latin typeface="Arial Narrow"/>
                <a:ea typeface="ＭＳ Ｐゴシック" charset="0"/>
                <a:cs typeface="Arial Narrow"/>
              </a:defRPr>
            </a:lvl1pPr>
            <a:lvl2pPr marL="457146"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2pPr>
            <a:lvl3pPr marL="914294"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3pPr>
            <a:lvl4pPr marL="1371440"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4pPr>
            <a:lvl5pPr marL="1828586" algn="ctr" rtl="0" eaLnBrk="0" fontAlgn="base" hangingPunct="0">
              <a:spcBef>
                <a:spcPct val="50000"/>
              </a:spcBef>
              <a:spcAft>
                <a:spcPct val="0"/>
              </a:spcAft>
              <a:defRPr sz="1100" b="1" kern="1200">
                <a:solidFill>
                  <a:schemeClr val="tx1"/>
                </a:solidFill>
                <a:latin typeface="Arial" charset="0"/>
                <a:ea typeface="ＭＳ Ｐゴシック" charset="0"/>
                <a:cs typeface="ＭＳ Ｐゴシック" charset="0"/>
              </a:defRPr>
            </a:lvl5pPr>
            <a:lvl6pPr marL="2285732" algn="l" defTabSz="457146" rtl="0" eaLnBrk="1" latinLnBrk="0" hangingPunct="1">
              <a:defRPr sz="1100" b="1" kern="1200">
                <a:solidFill>
                  <a:schemeClr val="tx1"/>
                </a:solidFill>
                <a:latin typeface="Arial" charset="0"/>
                <a:ea typeface="ＭＳ Ｐゴシック" charset="0"/>
                <a:cs typeface="ＭＳ Ｐゴシック" charset="0"/>
              </a:defRPr>
            </a:lvl6pPr>
            <a:lvl7pPr marL="2742880" algn="l" defTabSz="457146" rtl="0" eaLnBrk="1" latinLnBrk="0" hangingPunct="1">
              <a:defRPr sz="1100" b="1" kern="1200">
                <a:solidFill>
                  <a:schemeClr val="tx1"/>
                </a:solidFill>
                <a:latin typeface="Arial" charset="0"/>
                <a:ea typeface="ＭＳ Ｐゴシック" charset="0"/>
                <a:cs typeface="ＭＳ Ｐゴシック" charset="0"/>
              </a:defRPr>
            </a:lvl7pPr>
            <a:lvl8pPr marL="3200026" algn="l" defTabSz="457146" rtl="0" eaLnBrk="1" latinLnBrk="0" hangingPunct="1">
              <a:defRPr sz="1100" b="1" kern="1200">
                <a:solidFill>
                  <a:schemeClr val="tx1"/>
                </a:solidFill>
                <a:latin typeface="Arial" charset="0"/>
                <a:ea typeface="ＭＳ Ｐゴシック" charset="0"/>
                <a:cs typeface="ＭＳ Ｐゴシック" charset="0"/>
              </a:defRPr>
            </a:lvl8pPr>
            <a:lvl9pPr marL="3657172" algn="l" defTabSz="457146" rtl="0" eaLnBrk="1" latinLnBrk="0" hangingPunct="1">
              <a:defRPr sz="1100" b="1" kern="1200">
                <a:solidFill>
                  <a:schemeClr val="tx1"/>
                </a:solidFill>
                <a:latin typeface="Arial" charset="0"/>
                <a:ea typeface="ＭＳ Ｐゴシック" charset="0"/>
                <a:cs typeface="ＭＳ Ｐゴシック" charset="0"/>
              </a:defRPr>
            </a:lvl9pPr>
          </a:lstStyle>
          <a:p>
            <a:r>
              <a:rPr lang="en-US" dirty="0" smtClean="0"/>
              <a:t>NOTE: For </a:t>
            </a:r>
            <a:r>
              <a:rPr lang="en-US" dirty="0"/>
              <a:t>metropolitan</a:t>
            </a:r>
            <a:r>
              <a:rPr lang="en-US" dirty="0" smtClean="0"/>
              <a:t> regions, we use the first name of the region (e.g., New York for New York–Newark).</a:t>
            </a:r>
            <a:br>
              <a:rPr lang="en-US" dirty="0" smtClean="0"/>
            </a:br>
            <a:r>
              <a:rPr lang="en-US" dirty="0" smtClean="0"/>
              <a:t>SOURCE: McKinsey Global Institute </a:t>
            </a:r>
            <a:r>
              <a:rPr lang="en-US" dirty="0" err="1" smtClean="0"/>
              <a:t>Cityscope</a:t>
            </a:r>
            <a:r>
              <a:rPr lang="en-US" dirty="0" smtClean="0"/>
              <a:t> 1.0</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865682727"/>
              </p:ext>
            </p:extLst>
          </p:nvPr>
        </p:nvGraphicFramePr>
        <p:xfrm>
          <a:off x="6134907" y="1768513"/>
          <a:ext cx="1466978" cy="177800"/>
        </p:xfrm>
        <a:graphic>
          <a:graphicData uri="http://schemas.openxmlformats.org/drawingml/2006/table">
            <a:tbl>
              <a:tblPr firstRow="1" bandRow="1">
                <a:tableStyleId>{5C22544A-7EE6-4342-B048-85BDC9FD1C3A}</a:tableStyleId>
              </a:tblPr>
              <a:tblGrid>
                <a:gridCol w="218993"/>
                <a:gridCol w="1247985"/>
              </a:tblGrid>
              <a:tr h="166153">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Developed</a:t>
                      </a:r>
                      <a:r>
                        <a:rPr lang="en-US" sz="1000" b="0" baseline="0" dirty="0" smtClean="0">
                          <a:solidFill>
                            <a:srgbClr val="000000"/>
                          </a:solidFill>
                        </a:rPr>
                        <a:t> </a:t>
                      </a:r>
                      <a:r>
                        <a:rPr lang="en-US" sz="1000" b="0" dirty="0" smtClean="0">
                          <a:solidFill>
                            <a:srgbClr val="000000"/>
                          </a:solidFill>
                        </a:rPr>
                        <a:t>regions</a:t>
                      </a:r>
                      <a:r>
                        <a:rPr lang="en-US" sz="1000" b="0" baseline="30000" dirty="0" smtClean="0">
                          <a:solidFill>
                            <a:srgbClr val="000000"/>
                          </a:solidFill>
                        </a:rPr>
                        <a:t>1</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bwMode="auto">
          <a:xfrm>
            <a:off x="6127435" y="1721949"/>
            <a:ext cx="2936176" cy="270207"/>
          </a:xfrm>
          <a:prstGeom prst="rect">
            <a:avLst/>
          </a:prstGeom>
          <a:noFill/>
          <a:ln w="6350" cmpd="sng">
            <a:solidFill>
              <a:schemeClr val="tx1"/>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654115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214937" y="1591654"/>
            <a:ext cx="4383088" cy="4478580"/>
          </a:xfrm>
          <a:prstGeom prst="rect">
            <a:avLst/>
          </a:prstGeom>
          <a:solidFill>
            <a:srgbClr val="E7EEF7"/>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32" name="Rectangle 31"/>
          <p:cNvSpPr/>
          <p:nvPr/>
        </p:nvSpPr>
        <p:spPr bwMode="auto">
          <a:xfrm>
            <a:off x="460375" y="1591654"/>
            <a:ext cx="4383088" cy="4478580"/>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Historic reasons to invest internationally: diversification and returns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6</a:t>
            </a:fld>
            <a:endParaRPr lang="en-GB"/>
          </a:p>
        </p:txBody>
      </p:sp>
      <p:sp>
        <p:nvSpPr>
          <p:cNvPr id="5" name="Footer Placeholder 4"/>
          <p:cNvSpPr>
            <a:spLocks noGrp="1"/>
          </p:cNvSpPr>
          <p:nvPr>
            <p:ph type="ftr" sz="quarter" idx="11"/>
          </p:nvPr>
        </p:nvSpPr>
        <p:spPr>
          <a:xfrm>
            <a:off x="458789" y="6432504"/>
            <a:ext cx="7719656" cy="413808"/>
          </a:xfrm>
        </p:spPr>
        <p:txBody>
          <a:bodyPr/>
          <a:lstStyle/>
          <a:p>
            <a:r>
              <a:rPr lang="en-US" dirty="0"/>
              <a:t>Source: </a:t>
            </a:r>
            <a:r>
              <a:rPr lang="en-US" dirty="0" err="1"/>
              <a:t>FactSet</a:t>
            </a:r>
            <a:r>
              <a:rPr lang="en-US" dirty="0"/>
              <a:t>, MSCI EAFE, MSCI EM, Russell 2000, S&amp;P 500. Shown for illustrative purposes only. Past performance is not indicative of future returns. </a:t>
            </a:r>
            <a:r>
              <a:rPr lang="en-US" dirty="0" smtClean="0"/>
              <a:t>Trailing 3-year </a:t>
            </a:r>
            <a:r>
              <a:rPr lang="en-US" dirty="0"/>
              <a:t>correlations using monthly returns. Please see disclosure page for index definitions. </a:t>
            </a:r>
          </a:p>
        </p:txBody>
      </p:sp>
      <p:sp>
        <p:nvSpPr>
          <p:cNvPr id="26" name="Text Box 2"/>
          <p:cNvSpPr txBox="1">
            <a:spLocks noChangeArrowheads="1"/>
          </p:cNvSpPr>
          <p:nvPr/>
        </p:nvSpPr>
        <p:spPr bwMode="auto">
          <a:xfrm>
            <a:off x="460376" y="1597624"/>
            <a:ext cx="3743979" cy="553998"/>
          </a:xfrm>
          <a:prstGeom prst="rect">
            <a:avLst/>
          </a:prstGeom>
          <a:noFill/>
          <a:ln w="9525" algn="ctr">
            <a:noFill/>
            <a:miter lim="800000"/>
            <a:headEnd/>
            <a:tailEnd/>
          </a:ln>
          <a:effectLst/>
        </p:spPr>
        <p:txBody>
          <a:bodyPr wrap="square" lIns="137160" tIns="137160" rIns="0" bIns="0" anchor="ctr">
            <a:spAutoFit/>
          </a:bodyPr>
          <a:lstStyle/>
          <a:p>
            <a:pPr algn="l" defTabSz="911529" eaLnBrk="0" hangingPunct="0">
              <a:spcBef>
                <a:spcPts val="0"/>
              </a:spcBef>
              <a:defRPr/>
            </a:pPr>
            <a:r>
              <a:rPr lang="en-US" sz="1200" dirty="0">
                <a:solidFill>
                  <a:srgbClr val="000000"/>
                </a:solidFill>
              </a:rPr>
              <a:t>Trailing </a:t>
            </a:r>
            <a:r>
              <a:rPr lang="en-US" sz="1200" dirty="0" smtClean="0">
                <a:solidFill>
                  <a:srgbClr val="000000"/>
                </a:solidFill>
              </a:rPr>
              <a:t>3-year correlations </a:t>
            </a:r>
          </a:p>
          <a:p>
            <a:pPr algn="l" defTabSz="911529" eaLnBrk="0" hangingPunct="0">
              <a:defRPr/>
            </a:pPr>
            <a:r>
              <a:rPr lang="en-US" sz="1000" b="0" dirty="0" smtClean="0">
                <a:solidFill>
                  <a:srgbClr val="000000"/>
                </a:solidFill>
              </a:rPr>
              <a:t>December </a:t>
            </a:r>
            <a:r>
              <a:rPr lang="en-US" sz="1000" b="0" dirty="0">
                <a:solidFill>
                  <a:srgbClr val="000000"/>
                </a:solidFill>
              </a:rPr>
              <a:t>31, </a:t>
            </a:r>
            <a:r>
              <a:rPr lang="en-US" sz="1000" b="0" dirty="0" smtClean="0">
                <a:solidFill>
                  <a:srgbClr val="000000"/>
                </a:solidFill>
              </a:rPr>
              <a:t>1981 – September 30, </a:t>
            </a:r>
            <a:r>
              <a:rPr lang="en-US" sz="1000" b="0" dirty="0">
                <a:solidFill>
                  <a:srgbClr val="000000"/>
                </a:solidFill>
              </a:rPr>
              <a:t>2012</a:t>
            </a:r>
          </a:p>
        </p:txBody>
      </p:sp>
      <p:graphicFrame>
        <p:nvGraphicFramePr>
          <p:cNvPr id="29" name="Object 2"/>
          <p:cNvGraphicFramePr>
            <a:graphicFrameLocks noGrp="1" noChangeAspect="1"/>
          </p:cNvGraphicFramePr>
          <p:nvPr>
            <p:ph idx="1"/>
            <p:extLst>
              <p:ext uri="{D42A27DB-BD31-4B8C-83A1-F6EECF244321}">
                <p14:modId xmlns:p14="http://schemas.microsoft.com/office/powerpoint/2010/main" val="1879310320"/>
              </p:ext>
            </p:extLst>
          </p:nvPr>
        </p:nvGraphicFramePr>
        <p:xfrm>
          <a:off x="450855" y="2363915"/>
          <a:ext cx="4271963" cy="36544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Object 4"/>
          <p:cNvGraphicFramePr>
            <a:graphicFrameLocks noChangeAspect="1"/>
          </p:cNvGraphicFramePr>
          <p:nvPr>
            <p:extLst>
              <p:ext uri="{D42A27DB-BD31-4B8C-83A1-F6EECF244321}">
                <p14:modId xmlns:p14="http://schemas.microsoft.com/office/powerpoint/2010/main" val="1101592846"/>
              </p:ext>
            </p:extLst>
          </p:nvPr>
        </p:nvGraphicFramePr>
        <p:xfrm>
          <a:off x="5207000" y="2325543"/>
          <a:ext cx="4293711" cy="380619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Box 2"/>
          <p:cNvSpPr txBox="1">
            <a:spLocks noChangeArrowheads="1"/>
          </p:cNvSpPr>
          <p:nvPr/>
        </p:nvSpPr>
        <p:spPr bwMode="auto">
          <a:xfrm>
            <a:off x="5214937" y="1597624"/>
            <a:ext cx="3743979" cy="553998"/>
          </a:xfrm>
          <a:prstGeom prst="rect">
            <a:avLst/>
          </a:prstGeom>
          <a:noFill/>
          <a:ln w="9525" algn="ctr">
            <a:noFill/>
            <a:miter lim="800000"/>
            <a:headEnd/>
            <a:tailEnd/>
          </a:ln>
          <a:effectLst/>
        </p:spPr>
        <p:txBody>
          <a:bodyPr wrap="square" lIns="137160" tIns="137160" rIns="0" bIns="0" anchor="ctr">
            <a:spAutoFit/>
          </a:bodyPr>
          <a:lstStyle/>
          <a:p>
            <a:pPr algn="l" defTabSz="911529">
              <a:spcBef>
                <a:spcPts val="0"/>
              </a:spcBef>
              <a:defRPr/>
            </a:pPr>
            <a:r>
              <a:rPr lang="en-US" sz="1200" dirty="0">
                <a:solidFill>
                  <a:srgbClr val="000000"/>
                </a:solidFill>
              </a:rPr>
              <a:t>Historical performance in USD</a:t>
            </a:r>
          </a:p>
          <a:p>
            <a:pPr algn="l" defTabSz="911529">
              <a:defRPr/>
            </a:pPr>
            <a:r>
              <a:rPr lang="en-US" sz="1000" b="0" dirty="0">
                <a:solidFill>
                  <a:srgbClr val="000000"/>
                </a:solidFill>
              </a:rPr>
              <a:t>As of September 30, 2012</a:t>
            </a:r>
          </a:p>
        </p:txBody>
      </p:sp>
    </p:spTree>
    <p:extLst>
      <p:ext uri="{BB962C8B-B14F-4D97-AF65-F5344CB8AC3E}">
        <p14:creationId xmlns:p14="http://schemas.microsoft.com/office/powerpoint/2010/main" val="3488946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590488" y="2054693"/>
            <a:ext cx="6877424" cy="3639427"/>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GB" dirty="0"/>
              <a:t>Greater opportunities outside the </a:t>
            </a:r>
            <a:r>
              <a:rPr lang="en-GB" dirty="0" smtClean="0"/>
              <a:t>United States</a:t>
            </a:r>
            <a:endParaRPr lang="en-US" dirty="0"/>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7</a:t>
            </a:fld>
            <a:endParaRPr lang="en-GB"/>
          </a:p>
        </p:txBody>
      </p:sp>
      <p:sp>
        <p:nvSpPr>
          <p:cNvPr id="5" name="Footer Placeholder 4"/>
          <p:cNvSpPr>
            <a:spLocks noGrp="1"/>
          </p:cNvSpPr>
          <p:nvPr>
            <p:ph type="ftr" sz="quarter" idx="11"/>
          </p:nvPr>
        </p:nvSpPr>
        <p:spPr>
          <a:xfrm>
            <a:off x="458788" y="6432504"/>
            <a:ext cx="8895402" cy="413808"/>
          </a:xfrm>
        </p:spPr>
        <p:txBody>
          <a:bodyPr/>
          <a:lstStyle/>
          <a:p>
            <a:r>
              <a:rPr lang="en-US" dirty="0"/>
              <a:t>Based on MSCI ACWI Index. Source: </a:t>
            </a:r>
            <a:r>
              <a:rPr lang="en-US" dirty="0" err="1"/>
              <a:t>FactSet</a:t>
            </a:r>
            <a:r>
              <a:rPr lang="en-US" dirty="0"/>
              <a:t>, based on IMP current estimates, subject to change. GDP breakdown based on IMF estimates as of 9/30/12</a:t>
            </a:r>
            <a:r>
              <a:rPr lang="en-US" dirty="0" smtClean="0"/>
              <a:t>.</a:t>
            </a:r>
            <a:endParaRPr lang="en-US" dirty="0"/>
          </a:p>
        </p:txBody>
      </p:sp>
      <p:graphicFrame>
        <p:nvGraphicFramePr>
          <p:cNvPr id="22" name="Object 11"/>
          <p:cNvGraphicFramePr>
            <a:graphicFrameLocks noChangeAspect="1"/>
          </p:cNvGraphicFramePr>
          <p:nvPr>
            <p:extLst>
              <p:ext uri="{D42A27DB-BD31-4B8C-83A1-F6EECF244321}">
                <p14:modId xmlns:p14="http://schemas.microsoft.com/office/powerpoint/2010/main" val="3843848813"/>
              </p:ext>
            </p:extLst>
          </p:nvPr>
        </p:nvGraphicFramePr>
        <p:xfrm>
          <a:off x="2233111" y="2048582"/>
          <a:ext cx="4081806" cy="41057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2291371933"/>
              </p:ext>
            </p:extLst>
          </p:nvPr>
        </p:nvGraphicFramePr>
        <p:xfrm>
          <a:off x="6349081" y="3431165"/>
          <a:ext cx="1466978" cy="1283761"/>
        </p:xfrm>
        <a:graphic>
          <a:graphicData uri="http://schemas.openxmlformats.org/drawingml/2006/table">
            <a:tbl>
              <a:tblPr firstRow="1" bandRow="1">
                <a:tableStyleId>{5C22544A-7EE6-4342-B048-85BDC9FD1C3A}</a:tableStyleId>
              </a:tblPr>
              <a:tblGrid>
                <a:gridCol w="218993"/>
                <a:gridCol w="1247985"/>
              </a:tblGrid>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EM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8ABD5"/>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United States</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E8810D"/>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Europe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7765">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4301A"/>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Japan</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D3D028"/>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Other developed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BC8133"/>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009013" eaLnBrk="0" hangingPunct="0">
                        <a:spcBef>
                          <a:spcPts val="240"/>
                        </a:spcBef>
                      </a:pPr>
                      <a:r>
                        <a:rPr lang="en-US" sz="1000" b="0" dirty="0" smtClean="0">
                          <a:solidFill>
                            <a:srgbClr val="000000"/>
                          </a:solidFill>
                        </a:rPr>
                        <a:t>United</a:t>
                      </a:r>
                      <a:r>
                        <a:rPr lang="en-US" sz="1000" b="0" baseline="0" dirty="0" smtClean="0">
                          <a:solidFill>
                            <a:srgbClr val="000000"/>
                          </a:solidFill>
                        </a:rPr>
                        <a:t> Kingdom</a:t>
                      </a:r>
                      <a:r>
                        <a:rPr lang="en-US" sz="1000" b="0" dirty="0" smtClean="0">
                          <a:solidFill>
                            <a:srgbClr val="000000"/>
                          </a:solidFill>
                        </a:rPr>
                        <a:t>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82666">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50640D"/>
                          </a:solidFill>
                          <a:effectLst/>
                          <a:uLnTx/>
                          <a:uFillTx/>
                          <a:latin typeface="+mn-lt"/>
                          <a:ea typeface="+mn-ea"/>
                          <a:cs typeface="+mn-cs"/>
                        </a:rPr>
                        <a:t>■</a:t>
                      </a:r>
                    </a:p>
                  </a:txBody>
                  <a:tcPr marL="18288" marR="18288"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0"/>
                        </a:spcAft>
                        <a:buClrTx/>
                        <a:buSzTx/>
                        <a:buFontTx/>
                        <a:buNone/>
                        <a:tabLst/>
                        <a:defRPr/>
                      </a:pPr>
                      <a:r>
                        <a:rPr lang="en-US" sz="1000" b="0" dirty="0" smtClean="0">
                          <a:solidFill>
                            <a:srgbClr val="000000"/>
                          </a:solidFill>
                        </a:rPr>
                        <a:t>Canada </a:t>
                      </a:r>
                    </a:p>
                  </a:txBody>
                  <a:tcPr marL="18288"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Rectangle 8"/>
          <p:cNvSpPr/>
          <p:nvPr/>
        </p:nvSpPr>
        <p:spPr bwMode="auto">
          <a:xfrm>
            <a:off x="6275622" y="3333073"/>
            <a:ext cx="1426273" cy="1455570"/>
          </a:xfrm>
          <a:prstGeom prst="rect">
            <a:avLst/>
          </a:prstGeom>
          <a:noFill/>
          <a:ln w="6350" cmpd="sng">
            <a:solidFill>
              <a:schemeClr val="tx1"/>
            </a:solid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1" name="Text Box 8"/>
          <p:cNvSpPr txBox="1">
            <a:spLocks noChangeArrowheads="1"/>
          </p:cNvSpPr>
          <p:nvPr/>
        </p:nvSpPr>
        <p:spPr bwMode="auto">
          <a:xfrm>
            <a:off x="458787" y="1236664"/>
            <a:ext cx="8533891" cy="339725"/>
          </a:xfrm>
          <a:prstGeom prst="rect">
            <a:avLst/>
          </a:prstGeom>
          <a:noFill/>
          <a:ln>
            <a:noFill/>
          </a:ln>
          <a:effectLst/>
          <a:extLst/>
        </p:spPr>
        <p:txBody>
          <a:bodyPr lIns="0" tIns="0" rIns="0" bIns="0"/>
          <a:lstStyle>
            <a:lvl1pPr algn="l" defTabSz="912813">
              <a:spcBef>
                <a:spcPct val="0"/>
              </a:spcBef>
              <a:defRPr sz="2400">
                <a:solidFill>
                  <a:schemeClr val="tx1"/>
                </a:solidFill>
                <a:latin typeface="Arial" charset="0"/>
                <a:ea typeface="ＭＳ Ｐゴシック" charset="0"/>
              </a:defRPr>
            </a:lvl1pPr>
            <a:lvl2pPr algn="l" defTabSz="912813">
              <a:spcBef>
                <a:spcPct val="0"/>
              </a:spcBef>
              <a:defRPr sz="2400">
                <a:solidFill>
                  <a:schemeClr val="tx1"/>
                </a:solidFill>
                <a:latin typeface="Arial" charset="0"/>
                <a:ea typeface="ＭＳ Ｐゴシック" charset="0"/>
              </a:defRPr>
            </a:lvl2pPr>
            <a:lvl3pPr marL="912813" algn="l" defTabSz="912813">
              <a:spcBef>
                <a:spcPct val="0"/>
              </a:spcBef>
              <a:defRPr sz="2400">
                <a:solidFill>
                  <a:schemeClr val="tx1"/>
                </a:solidFill>
                <a:latin typeface="Arial" charset="0"/>
                <a:ea typeface="ＭＳ Ｐゴシック" charset="0"/>
              </a:defRPr>
            </a:lvl3pPr>
            <a:lvl4pPr algn="l" defTabSz="912813">
              <a:spcBef>
                <a:spcPct val="0"/>
              </a:spcBef>
              <a:defRPr sz="2400">
                <a:solidFill>
                  <a:schemeClr val="tx1"/>
                </a:solidFill>
                <a:latin typeface="Arial" charset="0"/>
                <a:ea typeface="ＭＳ Ｐゴシック" charset="0"/>
              </a:defRPr>
            </a:lvl4pPr>
            <a:lvl5pPr algn="l" defTabSz="912813">
              <a:spcBef>
                <a:spcPct val="0"/>
              </a:spcBef>
              <a:defRPr sz="2400">
                <a:solidFill>
                  <a:schemeClr val="tx1"/>
                </a:solidFill>
                <a:latin typeface="Arial" charset="0"/>
                <a:ea typeface="ＭＳ Ｐゴシック" charset="0"/>
              </a:defRPr>
            </a:lvl5pPr>
            <a:lvl6pPr defTabSz="912813" eaLnBrk="0" fontAlgn="base" hangingPunct="0">
              <a:spcBef>
                <a:spcPct val="0"/>
              </a:spcBef>
              <a:spcAft>
                <a:spcPct val="0"/>
              </a:spcAft>
              <a:defRPr sz="2400">
                <a:solidFill>
                  <a:schemeClr val="tx1"/>
                </a:solidFill>
                <a:latin typeface="Arial" charset="0"/>
                <a:ea typeface="ＭＳ Ｐゴシック" charset="0"/>
              </a:defRPr>
            </a:lvl6pPr>
            <a:lvl7pPr defTabSz="912813" eaLnBrk="0" fontAlgn="base" hangingPunct="0">
              <a:spcBef>
                <a:spcPct val="0"/>
              </a:spcBef>
              <a:spcAft>
                <a:spcPct val="0"/>
              </a:spcAft>
              <a:defRPr sz="2400">
                <a:solidFill>
                  <a:schemeClr val="tx1"/>
                </a:solidFill>
                <a:latin typeface="Arial" charset="0"/>
                <a:ea typeface="ＭＳ Ｐゴシック" charset="0"/>
              </a:defRPr>
            </a:lvl7pPr>
            <a:lvl8pPr defTabSz="912813" eaLnBrk="0" fontAlgn="base" hangingPunct="0">
              <a:spcBef>
                <a:spcPct val="0"/>
              </a:spcBef>
              <a:spcAft>
                <a:spcPct val="0"/>
              </a:spcAft>
              <a:defRPr sz="2400">
                <a:solidFill>
                  <a:schemeClr val="tx1"/>
                </a:solidFill>
                <a:latin typeface="Arial" charset="0"/>
                <a:ea typeface="ＭＳ Ｐゴシック" charset="0"/>
              </a:defRPr>
            </a:lvl8pPr>
            <a:lvl9pPr defTabSz="912813"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600" b="0" dirty="0" smtClean="0">
                <a:solidFill>
                  <a:srgbClr val="000000"/>
                </a:solidFill>
                <a:cs typeface="+mn-cs"/>
              </a:rPr>
              <a:t>While the U.S</a:t>
            </a:r>
            <a:r>
              <a:rPr lang="en-US" sz="1600" b="0" dirty="0">
                <a:solidFill>
                  <a:srgbClr val="000000"/>
                </a:solidFill>
                <a:cs typeface="+mn-cs"/>
              </a:rPr>
              <a:t>. </a:t>
            </a:r>
            <a:r>
              <a:rPr lang="en-US" sz="1600" b="0" dirty="0" smtClean="0">
                <a:solidFill>
                  <a:srgbClr val="000000"/>
                </a:solidFill>
                <a:cs typeface="+mn-cs"/>
              </a:rPr>
              <a:t>economy is the largest, it represents only 19</a:t>
            </a:r>
            <a:r>
              <a:rPr lang="en-US" sz="1600" b="0" dirty="0">
                <a:solidFill>
                  <a:srgbClr val="000000"/>
                </a:solidFill>
                <a:cs typeface="+mn-cs"/>
              </a:rPr>
              <a:t>% of global </a:t>
            </a:r>
            <a:r>
              <a:rPr lang="en-US" sz="1600" b="0" dirty="0" smtClean="0">
                <a:solidFill>
                  <a:srgbClr val="000000"/>
                </a:solidFill>
                <a:cs typeface="+mn-cs"/>
              </a:rPr>
              <a:t>GDP. </a:t>
            </a:r>
            <a:endParaRPr lang="en-US" sz="1600" b="0" dirty="0">
              <a:solidFill>
                <a:srgbClr val="000000"/>
              </a:solidFill>
              <a:cs typeface="+mn-cs"/>
            </a:endParaRPr>
          </a:p>
        </p:txBody>
      </p:sp>
      <p:sp>
        <p:nvSpPr>
          <p:cNvPr id="15" name="Text Box 2"/>
          <p:cNvSpPr txBox="1">
            <a:spLocks noChangeArrowheads="1"/>
          </p:cNvSpPr>
          <p:nvPr/>
        </p:nvSpPr>
        <p:spPr bwMode="auto">
          <a:xfrm>
            <a:off x="1590488" y="2062286"/>
            <a:ext cx="3743979" cy="323165"/>
          </a:xfrm>
          <a:prstGeom prst="rect">
            <a:avLst/>
          </a:prstGeom>
          <a:noFill/>
          <a:ln w="9525" algn="ctr">
            <a:noFill/>
            <a:miter lim="800000"/>
            <a:headEnd/>
            <a:tailEnd/>
          </a:ln>
          <a:effectLst/>
        </p:spPr>
        <p:txBody>
          <a:bodyPr wrap="square" lIns="137160" tIns="137160" rIns="0" bIns="0" anchor="ctr">
            <a:spAutoFit/>
          </a:bodyPr>
          <a:lstStyle/>
          <a:p>
            <a:pPr algn="l" defTabSz="911529">
              <a:spcBef>
                <a:spcPts val="0"/>
              </a:spcBef>
              <a:defRPr/>
            </a:pPr>
            <a:r>
              <a:rPr lang="en-US" sz="1200" dirty="0">
                <a:solidFill>
                  <a:srgbClr val="000000"/>
                </a:solidFill>
              </a:rPr>
              <a:t>Share as a % of Global GDP</a:t>
            </a:r>
          </a:p>
        </p:txBody>
      </p:sp>
    </p:spTree>
    <p:extLst>
      <p:ext uri="{BB962C8B-B14F-4D97-AF65-F5344CB8AC3E}">
        <p14:creationId xmlns:p14="http://schemas.microsoft.com/office/powerpoint/2010/main" val="1998997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Rising influence of emerging markets</a:t>
            </a:r>
          </a:p>
        </p:txBody>
      </p:sp>
      <p:sp>
        <p:nvSpPr>
          <p:cNvPr id="4" name="Slide Number Placeholder 3"/>
          <p:cNvSpPr>
            <a:spLocks noGrp="1"/>
          </p:cNvSpPr>
          <p:nvPr>
            <p:ph type="sldNum" sz="quarter" idx="10"/>
          </p:nvPr>
        </p:nvSpPr>
        <p:spPr/>
        <p:txBody>
          <a:bodyPr/>
          <a:lstStyle/>
          <a:p>
            <a:pPr>
              <a:defRPr/>
            </a:pPr>
            <a:fld id="{03DFA5FD-FA81-1741-BE25-078F2E650128}" type="slidenum">
              <a:rPr lang="en-GB" smtClean="0"/>
              <a:pPr>
                <a:defRPr/>
              </a:pPr>
              <a:t>8</a:t>
            </a:fld>
            <a:endParaRPr lang="en-GB"/>
          </a:p>
        </p:txBody>
      </p:sp>
      <p:sp>
        <p:nvSpPr>
          <p:cNvPr id="5" name="Footer Placeholder 4"/>
          <p:cNvSpPr>
            <a:spLocks noGrp="1"/>
          </p:cNvSpPr>
          <p:nvPr>
            <p:ph type="ftr" sz="quarter" idx="11"/>
          </p:nvPr>
        </p:nvSpPr>
        <p:spPr>
          <a:xfrm>
            <a:off x="458788" y="6432504"/>
            <a:ext cx="5355515" cy="413808"/>
          </a:xfrm>
        </p:spPr>
        <p:txBody>
          <a:bodyPr/>
          <a:lstStyle/>
          <a:p>
            <a:r>
              <a:rPr lang="en-US" dirty="0" smtClean="0"/>
              <a:t>* Source: World Economic Outlook Database (as of October 2000).</a:t>
            </a:r>
            <a:r>
              <a:rPr lang="en-US" dirty="0"/>
              <a:t/>
            </a:r>
            <a:br>
              <a:rPr lang="en-US" dirty="0"/>
            </a:br>
            <a:r>
              <a:rPr lang="en-US" dirty="0" smtClean="0"/>
              <a:t>**Source: (left) </a:t>
            </a:r>
            <a:r>
              <a:rPr lang="en-US" dirty="0" err="1" smtClean="0"/>
              <a:t>Euromonitor</a:t>
            </a:r>
            <a:r>
              <a:rPr lang="en-US" dirty="0" smtClean="0"/>
              <a:t>, Morgan Stanley Research, May 2010. (right) IMF Direction of Trade Statistics, 2010.</a:t>
            </a:r>
            <a:endParaRPr lang="en-US" dirty="0"/>
          </a:p>
        </p:txBody>
      </p:sp>
      <p:sp>
        <p:nvSpPr>
          <p:cNvPr id="12" name="Rectangle 11"/>
          <p:cNvSpPr/>
          <p:nvPr/>
        </p:nvSpPr>
        <p:spPr bwMode="auto">
          <a:xfrm>
            <a:off x="460375" y="2259012"/>
            <a:ext cx="4383088" cy="3254375"/>
          </a:xfrm>
          <a:prstGeom prst="rect">
            <a:avLst/>
          </a:prstGeom>
          <a:solidFill>
            <a:srgbClr val="E2E2E3"/>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sp>
        <p:nvSpPr>
          <p:cNvPr id="13" name="Rectangle 12"/>
          <p:cNvSpPr/>
          <p:nvPr/>
        </p:nvSpPr>
        <p:spPr bwMode="auto">
          <a:xfrm>
            <a:off x="5030788" y="2259012"/>
            <a:ext cx="4567237" cy="3254375"/>
          </a:xfrm>
          <a:prstGeom prst="rect">
            <a:avLst/>
          </a:prstGeom>
          <a:solidFill>
            <a:srgbClr val="E7EEF7"/>
          </a:solidFill>
          <a:ln>
            <a:noFill/>
          </a:ln>
          <a:effectLst/>
          <a:extLst/>
        </p:spPr>
        <p:txBody>
          <a:bodyPr vert="horz" wrap="none" lIns="0" tIns="0" rIns="0" bIns="0" numCol="1" rtlCol="0" anchor="ctr" anchorCtr="0" compatLnSpc="1">
            <a:prstTxWarp prst="textNoShape">
              <a:avLst/>
            </a:prstTxWarp>
          </a:bodyPr>
          <a:lstStyle/>
          <a:p>
            <a:pPr marL="0" marR="0" indent="0" algn="ctr" defTabSz="912813" rtl="0" eaLnBrk="0" fontAlgn="base" latinLnBrk="0" hangingPunct="0">
              <a:lnSpc>
                <a:spcPct val="100000"/>
              </a:lnSpc>
              <a:spcBef>
                <a:spcPct val="50000"/>
              </a:spcBef>
              <a:spcAft>
                <a:spcPct val="0"/>
              </a:spcAft>
              <a:buClrTx/>
              <a:buSzTx/>
              <a:buFontTx/>
              <a:buNone/>
              <a:tabLst/>
            </a:pPr>
            <a:endParaRPr kumimoji="0" lang="en-US" sz="1100" b="1" i="0" u="none" strike="noStrike" cap="none" normalizeH="0" baseline="0">
              <a:ln>
                <a:noFill/>
              </a:ln>
              <a:solidFill>
                <a:schemeClr val="tx1"/>
              </a:solidFill>
              <a:effectLst/>
              <a:latin typeface="Arial" charset="0"/>
              <a:ea typeface="ＭＳ Ｐゴシック" charset="0"/>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9499" y="2984877"/>
            <a:ext cx="4098491" cy="2335075"/>
          </a:xfrm>
          <a:prstGeom prst="rect">
            <a:avLst/>
          </a:prstGeom>
          <a:noFill/>
          <a:ln w="9525">
            <a:noFill/>
            <a:miter lim="800000"/>
            <a:headEnd/>
            <a:tailEnd/>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256" y="3058186"/>
            <a:ext cx="4105664" cy="2146245"/>
          </a:xfrm>
          <a:prstGeom prst="rect">
            <a:avLst/>
          </a:prstGeom>
        </p:spPr>
      </p:pic>
      <p:sp>
        <p:nvSpPr>
          <p:cNvPr id="11" name="Text Box 2"/>
          <p:cNvSpPr txBox="1">
            <a:spLocks noChangeArrowheads="1"/>
          </p:cNvSpPr>
          <p:nvPr/>
        </p:nvSpPr>
        <p:spPr bwMode="auto">
          <a:xfrm>
            <a:off x="460375" y="2259012"/>
            <a:ext cx="4111625" cy="507831"/>
          </a:xfrm>
          <a:prstGeom prst="rect">
            <a:avLst/>
          </a:prstGeom>
          <a:noFill/>
          <a:ln w="9525" algn="ctr">
            <a:noFill/>
            <a:miter lim="800000"/>
            <a:headEnd/>
            <a:tailEnd/>
          </a:ln>
          <a:effectLst/>
        </p:spPr>
        <p:txBody>
          <a:bodyPr wrap="square" lIns="137160" tIns="137160" rIns="0" bIns="0" anchor="t">
            <a:spAutoFit/>
          </a:bodyPr>
          <a:lstStyle/>
          <a:p>
            <a:pPr algn="l" defTabSz="1009013">
              <a:spcBef>
                <a:spcPts val="0"/>
              </a:spcBef>
            </a:pPr>
            <a:r>
              <a:rPr lang="en-US" sz="1200" dirty="0">
                <a:solidFill>
                  <a:srgbClr val="000000"/>
                </a:solidFill>
              </a:rPr>
              <a:t>Emerging markets’ contribution to global GDP growth forecast to surpass developed markets by 2013* </a:t>
            </a:r>
          </a:p>
        </p:txBody>
      </p:sp>
      <p:sp>
        <p:nvSpPr>
          <p:cNvPr id="16" name="Text Box 2"/>
          <p:cNvSpPr txBox="1">
            <a:spLocks noChangeArrowheads="1"/>
          </p:cNvSpPr>
          <p:nvPr/>
        </p:nvSpPr>
        <p:spPr bwMode="auto">
          <a:xfrm>
            <a:off x="5030788" y="2264668"/>
            <a:ext cx="4111625" cy="323165"/>
          </a:xfrm>
          <a:prstGeom prst="rect">
            <a:avLst/>
          </a:prstGeom>
          <a:noFill/>
          <a:ln w="9525" algn="ctr">
            <a:noFill/>
            <a:miter lim="800000"/>
            <a:headEnd/>
            <a:tailEnd/>
          </a:ln>
          <a:effectLst/>
        </p:spPr>
        <p:txBody>
          <a:bodyPr wrap="square" lIns="137160" tIns="137160" rIns="0" bIns="0" anchor="t">
            <a:spAutoFit/>
          </a:bodyPr>
          <a:lstStyle/>
          <a:p>
            <a:pPr algn="l">
              <a:spcBef>
                <a:spcPts val="0"/>
              </a:spcBef>
            </a:pPr>
            <a:r>
              <a:rPr lang="en-US" sz="1200" dirty="0"/>
              <a:t>A self-sustaining economic force**</a:t>
            </a:r>
          </a:p>
        </p:txBody>
      </p:sp>
    </p:spTree>
    <p:extLst>
      <p:ext uri="{BB962C8B-B14F-4D97-AF65-F5344CB8AC3E}">
        <p14:creationId xmlns:p14="http://schemas.microsoft.com/office/powerpoint/2010/main" val="4081417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JPMAM Print Template 0109">
  <a:themeElements>
    <a:clrScheme name="JPMAM Print Template 0109 1">
      <a:dk1>
        <a:srgbClr val="000000"/>
      </a:dk1>
      <a:lt1>
        <a:srgbClr val="FFFFFF"/>
      </a:lt1>
      <a:dk2>
        <a:srgbClr val="AB6100"/>
      </a:dk2>
      <a:lt2>
        <a:srgbClr val="D3D028"/>
      </a:lt2>
      <a:accent1>
        <a:srgbClr val="6D6E71"/>
      </a:accent1>
      <a:accent2>
        <a:srgbClr val="88ABD5"/>
      </a:accent2>
      <a:accent3>
        <a:srgbClr val="FFFFFF"/>
      </a:accent3>
      <a:accent4>
        <a:srgbClr val="000000"/>
      </a:accent4>
      <a:accent5>
        <a:srgbClr val="BABABB"/>
      </a:accent5>
      <a:accent6>
        <a:srgbClr val="7B9BC1"/>
      </a:accent6>
      <a:hlink>
        <a:srgbClr val="E8810D"/>
      </a:hlink>
      <a:folHlink>
        <a:srgbClr val="54301A"/>
      </a:folHlink>
    </a:clrScheme>
    <a:fontScheme name="JPMAM Print Template 010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2813" rtl="0" eaLnBrk="0" fontAlgn="base" latinLnBrk="0" hangingPunct="0">
          <a:lnSpc>
            <a:spcPct val="100000"/>
          </a:lnSpc>
          <a:spcBef>
            <a:spcPct val="50000"/>
          </a:spcBef>
          <a:spcAft>
            <a:spcPct val="0"/>
          </a:spcAft>
          <a:buClrTx/>
          <a:buSzTx/>
          <a:buFontTx/>
          <a:buNone/>
          <a:tabLst/>
          <a:defRPr kumimoji="0" lang="en-GB" sz="11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2813" rtl="0" eaLnBrk="0" fontAlgn="base" latinLnBrk="0" hangingPunct="0">
          <a:lnSpc>
            <a:spcPct val="100000"/>
          </a:lnSpc>
          <a:spcBef>
            <a:spcPct val="50000"/>
          </a:spcBef>
          <a:spcAft>
            <a:spcPct val="0"/>
          </a:spcAft>
          <a:buClrTx/>
          <a:buSzTx/>
          <a:buFontTx/>
          <a:buNone/>
          <a:tabLst/>
          <a:defRPr kumimoji="0" lang="en-GB" sz="11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JPMAM Print Template 0109 1">
        <a:dk1>
          <a:srgbClr val="000000"/>
        </a:dk1>
        <a:lt1>
          <a:srgbClr val="FFFFFF"/>
        </a:lt1>
        <a:dk2>
          <a:srgbClr val="AB6100"/>
        </a:dk2>
        <a:lt2>
          <a:srgbClr val="D3D028"/>
        </a:lt2>
        <a:accent1>
          <a:srgbClr val="6D6E71"/>
        </a:accent1>
        <a:accent2>
          <a:srgbClr val="88ABD5"/>
        </a:accent2>
        <a:accent3>
          <a:srgbClr val="FFFFFF"/>
        </a:accent3>
        <a:accent4>
          <a:srgbClr val="000000"/>
        </a:accent4>
        <a:accent5>
          <a:srgbClr val="BABABB"/>
        </a:accent5>
        <a:accent6>
          <a:srgbClr val="7B9BC1"/>
        </a:accent6>
        <a:hlink>
          <a:srgbClr val="E8810D"/>
        </a:hlink>
        <a:folHlink>
          <a:srgbClr val="54301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ction break">
  <a:themeElements>
    <a:clrScheme name="section break 1">
      <a:dk1>
        <a:srgbClr val="000000"/>
      </a:dk1>
      <a:lt1>
        <a:srgbClr val="FFFFFF"/>
      </a:lt1>
      <a:dk2>
        <a:srgbClr val="AB6100"/>
      </a:dk2>
      <a:lt2>
        <a:srgbClr val="D3D028"/>
      </a:lt2>
      <a:accent1>
        <a:srgbClr val="6D6E71"/>
      </a:accent1>
      <a:accent2>
        <a:srgbClr val="88ABD5"/>
      </a:accent2>
      <a:accent3>
        <a:srgbClr val="FFFFFF"/>
      </a:accent3>
      <a:accent4>
        <a:srgbClr val="000000"/>
      </a:accent4>
      <a:accent5>
        <a:srgbClr val="BABABB"/>
      </a:accent5>
      <a:accent6>
        <a:srgbClr val="7B9BC1"/>
      </a:accent6>
      <a:hlink>
        <a:srgbClr val="E8810D"/>
      </a:hlink>
      <a:folHlink>
        <a:srgbClr val="54301A"/>
      </a:folHlink>
    </a:clrScheme>
    <a:fontScheme name="section break">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2813" rtl="0" eaLnBrk="0" fontAlgn="base" latinLnBrk="0" hangingPunct="0">
          <a:lnSpc>
            <a:spcPct val="100000"/>
          </a:lnSpc>
          <a:spcBef>
            <a:spcPct val="50000"/>
          </a:spcBef>
          <a:spcAft>
            <a:spcPct val="0"/>
          </a:spcAft>
          <a:buClrTx/>
          <a:buSzTx/>
          <a:buFontTx/>
          <a:buNone/>
          <a:tabLst/>
          <a:defRPr kumimoji="0" lang="en-GB" sz="11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2813" rtl="0" eaLnBrk="0" fontAlgn="base" latinLnBrk="0" hangingPunct="0">
          <a:lnSpc>
            <a:spcPct val="100000"/>
          </a:lnSpc>
          <a:spcBef>
            <a:spcPct val="50000"/>
          </a:spcBef>
          <a:spcAft>
            <a:spcPct val="0"/>
          </a:spcAft>
          <a:buClrTx/>
          <a:buSzTx/>
          <a:buFontTx/>
          <a:buNone/>
          <a:tabLst/>
          <a:defRPr kumimoji="0" lang="en-GB" sz="11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section break 1">
        <a:dk1>
          <a:srgbClr val="000000"/>
        </a:dk1>
        <a:lt1>
          <a:srgbClr val="FFFFFF"/>
        </a:lt1>
        <a:dk2>
          <a:srgbClr val="AB6100"/>
        </a:dk2>
        <a:lt2>
          <a:srgbClr val="D3D028"/>
        </a:lt2>
        <a:accent1>
          <a:srgbClr val="6D6E71"/>
        </a:accent1>
        <a:accent2>
          <a:srgbClr val="88ABD5"/>
        </a:accent2>
        <a:accent3>
          <a:srgbClr val="FFFFFF"/>
        </a:accent3>
        <a:accent4>
          <a:srgbClr val="000000"/>
        </a:accent4>
        <a:accent5>
          <a:srgbClr val="BABABB"/>
        </a:accent5>
        <a:accent6>
          <a:srgbClr val="7B9BC1"/>
        </a:accent6>
        <a:hlink>
          <a:srgbClr val="E8810D"/>
        </a:hlink>
        <a:folHlink>
          <a:srgbClr val="54301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6574B1B-58C0-4A51-BB70-A9FFA2EB4276}">
  <ds:schemaRefs>
    <ds:schemaRef ds:uri="http://schemas.microsoft.com/sharepoint/v3/contenttype/forms"/>
  </ds:schemaRefs>
</ds:datastoreItem>
</file>

<file path=customXml/itemProps2.xml><?xml version="1.0" encoding="utf-8"?>
<ds:datastoreItem xmlns:ds="http://schemas.openxmlformats.org/officeDocument/2006/customXml" ds:itemID="{7BFD8181-3893-4DDF-8DB2-50FA9DBDC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69A60FC-CCA1-45F1-8901-62EAC783F3FD}">
  <ds:schemaRefs>
    <ds:schemaRef ds:uri="http://purl.org/dc/elements/1.1/"/>
    <ds:schemaRef ds:uri="http://www.w3.org/XML/1998/namespace"/>
    <ds:schemaRef ds:uri="http://purl.org/dc/dcmitype/"/>
    <ds:schemaRef ds:uri="http://schemas.openxmlformats.org/package/2006/metadata/core-properties"/>
    <ds:schemaRef ds:uri="http://schemas.microsoft.com/office/2006/documentManagement/types"/>
    <ds:schemaRef ds:uri="http://purl.org/dc/term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9825</TotalTime>
  <Words>4745</Words>
  <Application>Microsoft Office PowerPoint</Application>
  <PresentationFormat>自定义</PresentationFormat>
  <Paragraphs>663</Paragraphs>
  <Slides>27</Slides>
  <Notes>27</Notes>
  <HiddenSlides>0</HiddenSlides>
  <MMClips>0</MMClips>
  <ScaleCrop>false</ScaleCrop>
  <HeadingPairs>
    <vt:vector size="4" baseType="variant">
      <vt:variant>
        <vt:lpstr>主题</vt:lpstr>
      </vt:variant>
      <vt:variant>
        <vt:i4>3</vt:i4>
      </vt:variant>
      <vt:variant>
        <vt:lpstr>幻灯片标题</vt:lpstr>
      </vt:variant>
      <vt:variant>
        <vt:i4>27</vt:i4>
      </vt:variant>
    </vt:vector>
  </HeadingPairs>
  <TitlesOfParts>
    <vt:vector size="30" baseType="lpstr">
      <vt:lpstr>JPMAM Print Template 0109</vt:lpstr>
      <vt:lpstr>section break</vt:lpstr>
      <vt:lpstr>Default Theme</vt:lpstr>
      <vt:lpstr>PowerPoint 演示文稿</vt:lpstr>
      <vt:lpstr>International investing dynamics</vt:lpstr>
      <vt:lpstr>A world of opportunity</vt:lpstr>
      <vt:lpstr>A world of opportunity</vt:lpstr>
      <vt:lpstr>A world of shifting demographics and urbanization</vt:lpstr>
      <vt:lpstr>A world of shifting demographics and urbanization</vt:lpstr>
      <vt:lpstr>Historic reasons to invest internationally: diversification and returns</vt:lpstr>
      <vt:lpstr>Greater opportunities outside the United States</vt:lpstr>
      <vt:lpstr>Rising influence of emerging markets</vt:lpstr>
      <vt:lpstr>A shifting investment landscape</vt:lpstr>
      <vt:lpstr>A more interconnected world</vt:lpstr>
      <vt:lpstr>What does domicile really tell us?</vt:lpstr>
      <vt:lpstr>Correlation between equity returns and GDP growth</vt:lpstr>
      <vt:lpstr>Economic superiority not necessarily correlated with equity returns</vt:lpstr>
      <vt:lpstr>When is a good time to invest internationally — and where?</vt:lpstr>
      <vt:lpstr>When is a good time to invest internationally — and where?</vt:lpstr>
      <vt:lpstr>When is a good time to invest internationally — and where?</vt:lpstr>
      <vt:lpstr>When is a good time to invest internationally — and where?</vt:lpstr>
      <vt:lpstr>When is a good time to invest internationally — and where?</vt:lpstr>
      <vt:lpstr>Recent index performance</vt:lpstr>
      <vt:lpstr>Balancing global risks</vt:lpstr>
      <vt:lpstr>Investors need to be better diversified</vt:lpstr>
      <vt:lpstr>Diversification matters</vt:lpstr>
      <vt:lpstr>Summary</vt:lpstr>
      <vt:lpstr>Thank you</vt:lpstr>
      <vt:lpstr>J.P. Morgan Asset Management</vt:lpstr>
      <vt:lpstr>声明：</vt:lpstr>
    </vt:vector>
  </TitlesOfParts>
  <Company>J.P. Morgan Chase &amp; 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 Company (Client) Name Date</dc:title>
  <dc:creator>I060031</dc:creator>
  <cp:lastModifiedBy>Microsoft</cp:lastModifiedBy>
  <cp:revision>528</cp:revision>
  <cp:lastPrinted>2013-03-01T19:52:27Z</cp:lastPrinted>
  <dcterms:created xsi:type="dcterms:W3CDTF">2009-01-07T16:34:32Z</dcterms:created>
  <dcterms:modified xsi:type="dcterms:W3CDTF">2018-01-05T05:25:00Z</dcterms:modified>
</cp:coreProperties>
</file>